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7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ppt/charts/chart6.xml" ContentType="application/vnd.openxmlformats-officedocument.drawingml.chart+xml"/>
  <Override PartName="/ppt/notesSlides/notesSlide2.xml" ContentType="application/vnd.openxmlformats-officedocument.presentationml.notesSlide+xml"/>
  <Override PartName="/ppt/charts/chart7.xml" ContentType="application/vnd.openxmlformats-officedocument.drawingml.chart+xml"/>
  <Override PartName="/ppt/notesSlides/notesSlide3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4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notesSlides/notesSlide5.xml" ContentType="application/vnd.openxmlformats-officedocument.presentationml.notesSlide+xml"/>
  <Override PartName="/ppt/charts/chart16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7.xml" ContentType="application/vnd.openxmlformats-officedocument.drawingml.chart+xml"/>
  <Override PartName="/ppt/notesSlides/notesSlide9.xml" ContentType="application/vnd.openxmlformats-officedocument.presentationml.notesSlide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1" r:id="rId2"/>
    <p:sldMasterId id="2147483685" r:id="rId3"/>
    <p:sldMasterId id="2147483710" r:id="rId4"/>
    <p:sldMasterId id="2147483723" r:id="rId5"/>
    <p:sldMasterId id="2147483736" r:id="rId6"/>
    <p:sldMasterId id="2147483749" r:id="rId7"/>
  </p:sldMasterIdLst>
  <p:notesMasterIdLst>
    <p:notesMasterId r:id="rId31"/>
  </p:notesMasterIdLst>
  <p:sldIdLst>
    <p:sldId id="332" r:id="rId8"/>
    <p:sldId id="397" r:id="rId9"/>
    <p:sldId id="398" r:id="rId10"/>
    <p:sldId id="399" r:id="rId11"/>
    <p:sldId id="408" r:id="rId12"/>
    <p:sldId id="409" r:id="rId13"/>
    <p:sldId id="386" r:id="rId14"/>
    <p:sldId id="410" r:id="rId15"/>
    <p:sldId id="406" r:id="rId16"/>
    <p:sldId id="407" r:id="rId17"/>
    <p:sldId id="390" r:id="rId18"/>
    <p:sldId id="391" r:id="rId19"/>
    <p:sldId id="392" r:id="rId20"/>
    <p:sldId id="393" r:id="rId21"/>
    <p:sldId id="394" r:id="rId22"/>
    <p:sldId id="405" r:id="rId23"/>
    <p:sldId id="396" r:id="rId24"/>
    <p:sldId id="400" r:id="rId25"/>
    <p:sldId id="401" r:id="rId26"/>
    <p:sldId id="402" r:id="rId27"/>
    <p:sldId id="403" r:id="rId28"/>
    <p:sldId id="404" r:id="rId29"/>
    <p:sldId id="322" r:id="rId30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C11DAA"/>
    <a:srgbClr val="606EF6"/>
    <a:srgbClr val="9966FF"/>
    <a:srgbClr val="B7D40A"/>
    <a:srgbClr val="3EAAEC"/>
    <a:srgbClr val="CCCCFF"/>
    <a:srgbClr val="000000"/>
    <a:srgbClr val="8BB832"/>
    <a:srgbClr val="6744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13" autoAdjust="0"/>
    <p:restoredTop sz="94685" autoAdjust="0"/>
  </p:normalViewPr>
  <p:slideViewPr>
    <p:cSldViewPr>
      <p:cViewPr varScale="1">
        <p:scale>
          <a:sx n="110" d="100"/>
          <a:sy n="110" d="100"/>
        </p:scale>
        <p:origin x="144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image" Target="../media/image7.jpeg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7451830748964423"/>
          <c:y val="6.0240891108717404E-3"/>
          <c:w val="0.39865652237311783"/>
          <c:h val="0.7180299411176535"/>
        </c:manualLayout>
      </c:layout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8275224"/>
        <c:axId val="318274440"/>
        <c:axId val="0"/>
      </c:bar3DChart>
      <c:catAx>
        <c:axId val="318275224"/>
        <c:scaling>
          <c:orientation val="minMax"/>
        </c:scaling>
        <c:delete val="1"/>
        <c:axPos val="b"/>
        <c:majorTickMark val="out"/>
        <c:minorTickMark val="none"/>
        <c:tickLblPos val="nextTo"/>
        <c:crossAx val="318274440"/>
        <c:crosses val="autoZero"/>
        <c:auto val="1"/>
        <c:lblAlgn val="ctr"/>
        <c:lblOffset val="100"/>
        <c:noMultiLvlLbl val="0"/>
      </c:catAx>
      <c:valAx>
        <c:axId val="3182744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8275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Субсидии краевого бюджета РСО для льготных тарифов на КУ населению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883718167117233"/>
          <c:y val="0.1698394169014433"/>
          <c:w val="0.7125747602118282"/>
          <c:h val="0.752827163266921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3.801793344837634E-2"/>
                  <c:y val="-2.3812032688858481E-2"/>
                </c:manualLayout>
              </c:layout>
              <c:tx>
                <c:rich>
                  <a:bodyPr/>
                  <a:lstStyle/>
                  <a:p>
                    <a:r>
                      <a:rPr lang="en-US" sz="1000" smtClean="0"/>
                      <a:t>5173,1</a:t>
                    </a:r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8.6889110289486121E-2"/>
                  <c:y val="-3.5718049033287722E-2"/>
                </c:manualLayout>
              </c:layout>
              <c:tx>
                <c:rich>
                  <a:bodyPr/>
                  <a:lstStyle/>
                  <a:p>
                    <a:r>
                      <a:rPr lang="en-US" sz="1000" dirty="0" smtClean="0"/>
                      <a:t>5885,9</a:t>
                    </a:r>
                  </a:p>
                  <a:p>
                    <a:endParaRPr lang="en-US" sz="10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408461419007221"/>
                      <c:h val="4.1456748911302618E-2"/>
                    </c:manualLayout>
                  </c15:layout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5173</c:v>
                </c:pt>
                <c:pt idx="1">
                  <c:v>5886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55576544"/>
        <c:axId val="55571448"/>
        <c:axId val="0"/>
      </c:bar3DChart>
      <c:catAx>
        <c:axId val="55576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5571448"/>
        <c:crosses val="autoZero"/>
        <c:auto val="1"/>
        <c:lblAlgn val="ctr"/>
        <c:lblOffset val="100"/>
        <c:noMultiLvlLbl val="0"/>
      </c:catAx>
      <c:valAx>
        <c:axId val="55571448"/>
        <c:scaling>
          <c:orientation val="minMax"/>
          <c:min val="0"/>
        </c:scaling>
        <c:delete val="0"/>
        <c:axPos val="l"/>
        <c:majorGridlines/>
        <c:minorGridlines>
          <c:spPr>
            <a:ln>
              <a:noFill/>
            </a:ln>
          </c:spPr>
        </c:minorGridlines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5576544"/>
        <c:crosses val="autoZero"/>
        <c:crossBetween val="between"/>
        <c:majorUnit val="5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Субсидии краевого бюджета исполнителям КУ по ограничению платы граждан за КУ до установленного уровня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596217704205705"/>
          <c:y val="0.20555746593473104"/>
          <c:w val="0.82464294090780033"/>
          <c:h val="0.717109114233633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4.4908328791760334E-17"/>
                  <c:y val="-2.61932359577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1430829419972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61.3</c:v>
                </c:pt>
                <c:pt idx="1">
                  <c:v>72.8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55574976"/>
        <c:axId val="55576152"/>
        <c:axId val="0"/>
      </c:bar3DChart>
      <c:catAx>
        <c:axId val="55574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5576152"/>
        <c:crosses val="autoZero"/>
        <c:auto val="1"/>
        <c:lblAlgn val="ctr"/>
        <c:lblOffset val="100"/>
        <c:noMultiLvlLbl val="0"/>
      </c:catAx>
      <c:valAx>
        <c:axId val="55576152"/>
        <c:scaling>
          <c:orientation val="minMax"/>
          <c:min val="0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5574976"/>
        <c:crosses val="autoZero"/>
        <c:crossBetween val="between"/>
        <c:majorUnit val="5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Субсидии краевого бюджета РСО в связи с превышением фактического объема ТЭ над утвержденной величиной на нагрев воды для ГВС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4596217704205705"/>
          <c:y val="0.20555746593473104"/>
          <c:w val="0.82464294090780033"/>
          <c:h val="0.7171091142336332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4.4908328791760334E-17"/>
                  <c:y val="-2.61932359577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2.14308294199726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238.3</c:v>
                </c:pt>
                <c:pt idx="1">
                  <c:v>189.6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55575760"/>
        <c:axId val="55573408"/>
        <c:axId val="0"/>
      </c:bar3DChart>
      <c:catAx>
        <c:axId val="55575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5573408"/>
        <c:crosses val="autoZero"/>
        <c:auto val="1"/>
        <c:lblAlgn val="ctr"/>
        <c:lblOffset val="100"/>
        <c:noMultiLvlLbl val="0"/>
      </c:catAx>
      <c:valAx>
        <c:axId val="55573408"/>
        <c:scaling>
          <c:orientation val="minMax"/>
        </c:scaling>
        <c:delete val="0"/>
        <c:axPos val="l"/>
        <c:majorGridlines/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5575760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6386104700079454E-3"/>
          <c:y val="2.0409358185208313E-2"/>
          <c:w val="0.63560393204220733"/>
          <c:h val="0.9591812836295833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ln w="9525">
              <a:solidFill>
                <a:srgbClr val="000000"/>
              </a:solidFill>
            </a:ln>
          </c:spPr>
          <c:explosion val="28"/>
          <c:dPt>
            <c:idx val="0"/>
            <c:bubble3D val="0"/>
            <c:spPr>
              <a:solidFill>
                <a:srgbClr val="3EAAEC"/>
              </a:solidFill>
              <a:ln w="9525">
                <a:solidFill>
                  <a:srgbClr val="000000"/>
                </a:solidFill>
              </a:ln>
            </c:spPr>
          </c:dPt>
          <c:dPt>
            <c:idx val="1"/>
            <c:bubble3D val="0"/>
            <c:spPr>
              <a:solidFill>
                <a:srgbClr val="F6C6EF"/>
              </a:solidFill>
              <a:ln w="9525">
                <a:solidFill>
                  <a:srgbClr val="000000"/>
                </a:solidFill>
              </a:ln>
            </c:spPr>
          </c:dPt>
          <c:dPt>
            <c:idx val="2"/>
            <c:bubble3D val="0"/>
            <c:spPr>
              <a:solidFill>
                <a:srgbClr val="C11DAA"/>
              </a:solidFill>
              <a:ln w="9525">
                <a:solidFill>
                  <a:srgbClr val="000000"/>
                </a:solidFill>
              </a:ln>
            </c:spPr>
          </c:dPt>
          <c:dPt>
            <c:idx val="3"/>
            <c:bubble3D val="0"/>
            <c:spPr>
              <a:solidFill>
                <a:srgbClr val="8BB832"/>
              </a:solidFill>
              <a:ln w="9525">
                <a:solidFill>
                  <a:srgbClr val="000000"/>
                </a:solidFill>
              </a:ln>
            </c:spPr>
          </c:dPt>
          <c:dPt>
            <c:idx val="4"/>
            <c:bubble3D val="0"/>
            <c:spPr>
              <a:solidFill>
                <a:srgbClr val="6744E6"/>
              </a:solidFill>
              <a:ln w="9525">
                <a:solidFill>
                  <a:srgbClr val="000000"/>
                </a:solidFill>
              </a:ln>
            </c:spPr>
          </c:dPt>
          <c:dLbls>
            <c:dLbl>
              <c:idx val="0"/>
              <c:layout>
                <c:manualLayout>
                  <c:x val="-0.21888001636421178"/>
                  <c:y val="-0.1176233654583566"/>
                </c:manualLayout>
              </c:layout>
              <c:tx>
                <c:rich>
                  <a:bodyPr/>
                  <a:lstStyle/>
                  <a:p>
                    <a:r>
                      <a:rPr lang="ru-RU" sz="28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415 </a:t>
                    </a:r>
                    <a:r>
                      <a:rPr lang="ru-RU" sz="14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многодетные</a:t>
                    </a:r>
                    <a:endParaRPr lang="ru-RU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0102975855068663E-2"/>
                  <c:y val="1.1105481860987374E-2"/>
                </c:manualLayout>
              </c:layout>
              <c:tx>
                <c:rich>
                  <a:bodyPr/>
                  <a:lstStyle/>
                  <a:p>
                    <a:r>
                      <a:rPr lang="ru-RU" sz="28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203</a:t>
                    </a:r>
                  </a:p>
                  <a:p>
                    <a:r>
                      <a:rPr lang="ru-RU" sz="14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семьи с детьми инвалидами</a:t>
                    </a:r>
                    <a:endParaRPr lang="ru-RU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5662974909495102E-2"/>
                  <c:y val="-1.3186144031667956E-3"/>
                </c:manualLayout>
              </c:layout>
              <c:tx>
                <c:rich>
                  <a:bodyPr/>
                  <a:lstStyle/>
                  <a:p>
                    <a:pPr>
                      <a:defRPr sz="2800" baseline="0">
                        <a:latin typeface="Calibri" pitchFamily="34" charset="0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3066731441671621E-3"/>
                  <c:y val="-4.0666925469784003E-2"/>
                </c:manualLayout>
              </c:layout>
              <c:tx>
                <c:rich>
                  <a:bodyPr/>
                  <a:lstStyle/>
                  <a:p>
                    <a:pPr>
                      <a:defRPr sz="2800" baseline="0">
                        <a:latin typeface="Calibri" pitchFamily="34" charset="0"/>
                        <a:cs typeface="Times New Roman" panose="02020603050405020304" pitchFamily="18" charset="0"/>
                      </a:defRPr>
                    </a:pPr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4.6835440289924431E-2"/>
                  <c:y val="0.10830490660219715"/>
                </c:manualLayout>
              </c:layout>
              <c:tx>
                <c:rich>
                  <a:bodyPr/>
                  <a:lstStyle/>
                  <a:p>
                    <a:r>
                      <a:rPr lang="en-US" sz="2800" baseline="0" dirty="0" smtClean="0">
                        <a:latin typeface="Calibri" pitchFamily="34" charset="0"/>
                        <a:cs typeface="Times New Roman" panose="02020603050405020304" pitchFamily="18" charset="0"/>
                      </a:rPr>
                      <a:t>35</a:t>
                    </a:r>
                    <a:endParaRPr lang="en-U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Многодетные семьи</c:v>
                </c:pt>
                <c:pt idx="1">
                  <c:v>Семьи с детьми-инвалидами</c:v>
                </c:pt>
                <c:pt idx="2">
                  <c:v>Спасатели</c:v>
                </c:pt>
                <c:pt idx="3">
                  <c:v>Ветераны боевых действий</c:v>
                </c:pt>
                <c:pt idx="4">
                  <c:v>Иные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415</c:v>
                </c:pt>
                <c:pt idx="1">
                  <c:v>203</c:v>
                </c:pt>
                <c:pt idx="2">
                  <c:v>6</c:v>
                </c:pt>
                <c:pt idx="3">
                  <c:v>4</c:v>
                </c:pt>
                <c:pt idx="4">
                  <c:v>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  <c:txPr>
        <a:bodyPr/>
        <a:lstStyle/>
        <a:p>
          <a:pPr>
            <a:defRPr sz="1700" baseline="0">
              <a:latin typeface="Calibri" pitchFamily="34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2472992466831893E-2"/>
          <c:y val="0.15492903747879722"/>
          <c:w val="0.68221150464270519"/>
          <c:h val="0.731768034872861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Состоящие на учете по состоянию на 31 декабря отчетного года</c:v>
                </c:pt>
              </c:strCache>
            </c:strRef>
          </c:tx>
          <c:spPr>
            <a:solidFill>
              <a:srgbClr val="606EF6"/>
            </a:solidFill>
            <a:ln w="9525">
              <a:solidFill>
                <a:srgbClr val="000000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357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449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521</a:t>
                    </a:r>
                  </a:p>
                  <a:p>
                    <a:r>
                      <a:rPr lang="ru-RU" sz="1600" b="1" baseline="0" dirty="0" smtClean="0">
                        <a:latin typeface="Calibri" pitchFamily="34" charset="0"/>
                      </a:rPr>
                      <a:t>семья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586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629</a:t>
                    </a:r>
                  </a:p>
                  <a:p>
                    <a:r>
                      <a:rPr lang="ru-RU" sz="1600" dirty="0" smtClean="0"/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2.8659662488343136E-3"/>
                  <c:y val="0"/>
                </c:manualLayout>
              </c:layout>
              <c:tx>
                <c:rich>
                  <a:bodyPr anchorCtr="0"/>
                  <a:lstStyle/>
                  <a:p>
                    <a:pPr algn="ctr" rtl="0">
                      <a:defRPr lang="ru-RU" sz="2400" b="1" i="0" u="none" strike="noStrike" kern="1200" baseline="0" smtClean="0">
                        <a:solidFill>
                          <a:prstClr val="black"/>
                        </a:solidFill>
                        <a:latin typeface="Calibri" pitchFamily="34" charset="0"/>
                        <a:ea typeface="+mn-ea"/>
                        <a:cs typeface="Times New Roman" panose="02020603050405020304" pitchFamily="18" charset="0"/>
                      </a:defRPr>
                    </a:pPr>
                    <a:fld id="{E53CA4F0-2A78-4735-9BBD-E0296176AF42}" type="VALUE">
                      <a:rPr lang="ru-RU" sz="2400" b="1" i="0" u="none" strike="noStrike" kern="1200" baseline="0" smtClean="0">
                        <a:solidFill>
                          <a:prstClr val="black"/>
                        </a:solidFill>
                        <a:latin typeface="Calibri" pitchFamily="34" charset="0"/>
                        <a:ea typeface="+mn-ea"/>
                        <a:cs typeface="Times New Roman" panose="02020603050405020304" pitchFamily="18" charset="0"/>
                      </a:rPr>
                      <a:pPr algn="ctr" rtl="0">
                        <a:defRPr lang="ru-RU" sz="2400" b="1" i="0" u="none" strike="noStrike" kern="1200" baseline="0" smtClean="0">
                          <a:solidFill>
                            <a:prstClr val="black"/>
                          </a:solidFill>
                          <a:latin typeface="Calibri" pitchFamily="34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2400" b="1" i="0" u="none" strike="noStrike" kern="1200" baseline="0" dirty="0" smtClean="0">
                        <a:solidFill>
                          <a:prstClr val="black"/>
                        </a:solidFill>
                        <a:latin typeface="Calibri" pitchFamily="34" charset="0"/>
                        <a:ea typeface="+mn-ea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 algn="ctr" rtl="0">
                      <a:defRPr lang="ru-RU" sz="2400" b="1" i="0" u="none" strike="noStrike" kern="1200" baseline="0" smtClean="0">
                        <a:solidFill>
                          <a:prstClr val="black"/>
                        </a:solidFill>
                        <a:latin typeface="Calibri" pitchFamily="34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600" b="1" i="0" u="none" strike="noStrike" kern="1200" baseline="0" dirty="0" smtClean="0">
                        <a:solidFill>
                          <a:prstClr val="black"/>
                        </a:solidFill>
                        <a:latin typeface="Calibri" pitchFamily="34" charset="0"/>
                        <a:ea typeface="+mn-ea"/>
                        <a:cs typeface="Times New Roman" panose="02020603050405020304" pitchFamily="18" charset="0"/>
                      </a:rPr>
                      <a:t>семьи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012866129853921"/>
                      <c:h val="0.13487292491757566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357</c:v>
                </c:pt>
                <c:pt idx="1">
                  <c:v>449</c:v>
                </c:pt>
                <c:pt idx="2">
                  <c:v>521</c:v>
                </c:pt>
                <c:pt idx="3">
                  <c:v>586</c:v>
                </c:pt>
                <c:pt idx="4">
                  <c:v>629</c:v>
                </c:pt>
                <c:pt idx="5">
                  <c:v>663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Обеспеченные жилыми помещениями по состоянию на 31 декабря отчетного года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 w="9525">
              <a:solidFill>
                <a:srgbClr val="000000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73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семьи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baseline="0" smtClean="0">
                        <a:latin typeface="Calibri" pitchFamily="34" charset="0"/>
                      </a:rPr>
                      <a:t>34</a:t>
                    </a:r>
                  </a:p>
                  <a:p>
                    <a:r>
                      <a:rPr lang="ru-RU" sz="1600" baseline="0" smtClean="0">
                        <a:latin typeface="Calibri" pitchFamily="34" charset="0"/>
                      </a:rPr>
                      <a:t>семьи</a:t>
                    </a:r>
                    <a:endParaRPr lang="ru-RU" sz="160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49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r>
                      <a:rPr lang="ru-RU" baseline="0" dirty="0" smtClean="0">
                        <a:latin typeface="Calibri" pitchFamily="34" charset="0"/>
                      </a:rPr>
                      <a:t> </a:t>
                    </a:r>
                    <a:endParaRPr lang="ru-RU" sz="1600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baseline="0" dirty="0" smtClean="0">
                        <a:latin typeface="Calibri" pitchFamily="34" charset="0"/>
                      </a:rPr>
                      <a:t>47 </a:t>
                    </a:r>
                  </a:p>
                  <a:p>
                    <a:r>
                      <a:rPr lang="ru-RU" sz="1600" baseline="0" dirty="0" smtClean="0">
                        <a:latin typeface="Calibri" pitchFamily="34" charset="0"/>
                      </a:rPr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59</a:t>
                    </a:r>
                  </a:p>
                  <a:p>
                    <a:r>
                      <a:rPr lang="ru-RU" sz="1600" dirty="0" smtClean="0"/>
                      <a:t>семей</a:t>
                    </a:r>
                    <a:endParaRPr lang="ru-RU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tx>
                <c:rich>
                  <a:bodyPr/>
                  <a:lstStyle/>
                  <a:p>
                    <a:fld id="{B6713B42-4DB0-4801-9913-EFFC51D7E709}" type="VALUE">
                      <a:rPr lang="ru-RU" smtClean="0"/>
                      <a:pPr/>
                      <a:t>[ЗНАЧЕНИЕ]</a:t>
                    </a:fld>
                    <a:r>
                      <a:rPr lang="ru-RU" smtClean="0"/>
                      <a:t> </a:t>
                    </a:r>
                  </a:p>
                  <a:p>
                    <a:r>
                      <a:rPr lang="ru-RU" sz="1600" smtClean="0"/>
                      <a:t>семей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73</c:v>
                </c:pt>
                <c:pt idx="1">
                  <c:v>34</c:v>
                </c:pt>
                <c:pt idx="2">
                  <c:v>49</c:v>
                </c:pt>
                <c:pt idx="3">
                  <c:v>47</c:v>
                </c:pt>
                <c:pt idx="4">
                  <c:v>59</c:v>
                </c:pt>
                <c:pt idx="5">
                  <c:v>48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5571056"/>
        <c:axId val="55569096"/>
      </c:barChart>
      <c:catAx>
        <c:axId val="55571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0" i="0" baseline="0">
                <a:latin typeface="Calibri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55569096"/>
        <c:crosses val="autoZero"/>
        <c:auto val="1"/>
        <c:lblAlgn val="ctr"/>
        <c:lblOffset val="100"/>
        <c:noMultiLvlLbl val="0"/>
      </c:catAx>
      <c:valAx>
        <c:axId val="55569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 baseline="0">
                <a:latin typeface="Calibri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55571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5442908376957807"/>
          <c:y val="0.15486259561022112"/>
          <c:w val="0.24557091623042193"/>
          <c:h val="0.69972928195509576"/>
        </c:manualLayout>
      </c:layout>
      <c:overlay val="0"/>
      <c:txPr>
        <a:bodyPr/>
        <a:lstStyle/>
        <a:p>
          <a:pPr>
            <a:defRPr baseline="0">
              <a:latin typeface="Calibri" pitchFamily="34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4044546515018951E-2"/>
          <c:y val="8.4580894717875499E-2"/>
          <c:w val="0.5983998007193545"/>
          <c:h val="0.67022311052918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Граждане - участники ведомственной целевой программы, подтвердивших свое участие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0000"/>
              </a:solidFill>
            </a:ln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baseline="0" dirty="0" smtClean="0">
                        <a:latin typeface="Calibri" pitchFamily="34" charset="0"/>
                      </a:rPr>
                      <a:t>1082 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991</c:v>
                </c:pt>
                <c:pt idx="1">
                  <c:v>987</c:v>
                </c:pt>
                <c:pt idx="2">
                  <c:v>814</c:v>
                </c:pt>
                <c:pt idx="3">
                  <c:v>692</c:v>
                </c:pt>
                <c:pt idx="4">
                  <c:v>649</c:v>
                </c:pt>
                <c:pt idx="5">
                  <c:v>619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жилищных субсидий, выданных в пределах средств федерального бюджета, предусмотренных Камчатскому краю</c:v>
                </c:pt>
              </c:strCache>
            </c:strRef>
          </c:tx>
          <c:spPr>
            <a:solidFill>
              <a:srgbClr val="B7D40A"/>
            </a:solidFill>
            <a:ln>
              <a:solidFill>
                <a:srgbClr val="000000"/>
              </a:solidFill>
            </a:ln>
          </c:spPr>
          <c:invertIfNegative val="0"/>
          <c:dPt>
            <c:idx val="2"/>
            <c:invertIfNegative val="0"/>
            <c:bubble3D val="0"/>
          </c:dPt>
          <c:dLbls>
            <c:dLbl>
              <c:idx val="0"/>
              <c:layout>
                <c:manualLayout>
                  <c:x val="4.1851212309428889E-3"/>
                  <c:y val="-1.1096369809747167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latin typeface="Calibri" pitchFamily="34" charset="0"/>
                      </a:rPr>
                      <a:t>64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3.2131897186300639E-3"/>
                  <c:y val="2.4158274651370549E-3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latin typeface="Calibri" pitchFamily="34" charset="0"/>
                      </a:rPr>
                      <a:t>64</a:t>
                    </a:r>
                    <a:endParaRPr lang="en-US" sz="12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2.9997260659937533E-3"/>
                  <c:y val="-6.6577457908025437E-3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>
                        <a:latin typeface="Calibri" pitchFamily="34" charset="0"/>
                      </a:rPr>
                      <a:t>95</a:t>
                    </a:r>
                    <a:endParaRPr lang="en-US" sz="1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 baseline="0">
                    <a:latin typeface="Calibri" pitchFamily="34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64</c:v>
                </c:pt>
                <c:pt idx="1">
                  <c:v>95</c:v>
                </c:pt>
                <c:pt idx="2">
                  <c:v>92</c:v>
                </c:pt>
                <c:pt idx="3">
                  <c:v>67</c:v>
                </c:pt>
                <c:pt idx="4">
                  <c:v>29</c:v>
                </c:pt>
                <c:pt idx="5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1922024"/>
        <c:axId val="221921240"/>
      </c:barChart>
      <c:catAx>
        <c:axId val="221922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221921240"/>
        <c:crosses val="autoZero"/>
        <c:auto val="1"/>
        <c:lblAlgn val="ctr"/>
        <c:lblOffset val="100"/>
        <c:noMultiLvlLbl val="0"/>
      </c:catAx>
      <c:valAx>
        <c:axId val="2219212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aseline="0">
                <a:latin typeface="Calibri" pitchFamily="34" charset="0"/>
                <a:cs typeface="Times New Roman" panose="02020603050405020304" pitchFamily="18" charset="0"/>
              </a:defRPr>
            </a:pPr>
            <a:endParaRPr lang="ru-RU"/>
          </a:p>
        </c:txPr>
        <c:crossAx val="22192202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aseline="0">
                <a:latin typeface="Calibri" pitchFamily="34" charset="0"/>
                <a:cs typeface="Times New Roman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>
                <a:latin typeface="Calibri" pitchFamily="34" charset="0"/>
                <a:cs typeface="Times New Roman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1978393129807194"/>
          <c:y val="0.18230261325606134"/>
          <c:w val="0.2726881621001318"/>
          <c:h val="0.55467695370225234"/>
        </c:manualLayout>
      </c:layout>
      <c:overlay val="0"/>
      <c:txPr>
        <a:bodyPr/>
        <a:lstStyle/>
        <a:p>
          <a:pPr>
            <a:defRPr sz="1200" baseline="0">
              <a:latin typeface="Calibri" pitchFamily="34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hPercent val="50"/>
      <c:rotY val="10"/>
      <c:depthPercent val="80"/>
      <c:rAngAx val="1"/>
    </c:view3D>
    <c:floor>
      <c:thickness val="0"/>
      <c:spPr>
        <a:noFill/>
        <a:ln w="9525">
          <a:noFill/>
        </a:ln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903158837934844E-2"/>
          <c:y val="3.0862582816153384E-2"/>
          <c:w val="0.95255013087836538"/>
          <c:h val="0.6176737829430907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отремонтированных многоквартирных домов</c:v>
                </c:pt>
              </c:strCache>
            </c:strRef>
          </c:tx>
          <c:spPr>
            <a:ln>
              <a:solidFill>
                <a:schemeClr val="accent1">
                  <a:lumMod val="40000"/>
                  <a:lumOff val="6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7.6042667720486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1.6694901333854421E-3"/>
                  <c:y val="7.6042667720486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3247619506630473E-3"/>
                  <c:y val="7.1290000987955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  <c:pt idx="4">
                  <c:v>2019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198</c:v>
                </c:pt>
                <c:pt idx="1">
                  <c:v>239</c:v>
                </c:pt>
                <c:pt idx="2">
                  <c:v>186</c:v>
                </c:pt>
                <c:pt idx="3">
                  <c:v>268</c:v>
                </c:pt>
                <c:pt idx="4">
                  <c:v>279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отремонтированных объектов общего имущества</c:v>
                </c:pt>
              </c:strCache>
            </c:strRef>
          </c:tx>
          <c:spPr>
            <a:ln>
              <a:solidFill>
                <a:schemeClr val="accent2">
                  <a:lumMod val="60000"/>
                  <a:lumOff val="4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2.8563463574105712E-3"/>
                  <c:y val="8.55480011855471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7126927148211425E-3"/>
                  <c:y val="8.07953344530167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5.7126927148211425E-3"/>
                  <c:y val="9.03006679180775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  <c:pt idx="4">
                  <c:v>2019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346</c:v>
                </c:pt>
                <c:pt idx="1">
                  <c:v>358</c:v>
                </c:pt>
                <c:pt idx="2">
                  <c:v>515</c:v>
                </c:pt>
                <c:pt idx="3">
                  <c:v>558</c:v>
                </c:pt>
                <c:pt idx="4">
                  <c:v>603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1923592"/>
        <c:axId val="221923200"/>
        <c:axId val="224574424"/>
      </c:bar3DChart>
      <c:catAx>
        <c:axId val="2219235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1923200"/>
        <c:crosses val="autoZero"/>
        <c:auto val="1"/>
        <c:lblAlgn val="ctr"/>
        <c:lblOffset val="100"/>
        <c:noMultiLvlLbl val="0"/>
      </c:catAx>
      <c:valAx>
        <c:axId val="2219232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21923592"/>
        <c:crosses val="autoZero"/>
        <c:crossBetween val="between"/>
      </c:valAx>
      <c:serAx>
        <c:axId val="224574424"/>
        <c:scaling>
          <c:orientation val="minMax"/>
        </c:scaling>
        <c:delete val="1"/>
        <c:axPos val="b"/>
        <c:majorTickMark val="out"/>
        <c:minorTickMark val="none"/>
        <c:tickLblPos val="nextTo"/>
        <c:crossAx val="221923200"/>
        <c:crosses val="autoZero"/>
      </c:ser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1.8977160362144245E-2"/>
          <c:y val="0.74447006643255098"/>
          <c:w val="0.96674110785080292"/>
          <c:h val="0.2555299335674489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28113564705784"/>
          <c:y val="2.6139667028917169E-2"/>
          <c:w val="0.85583628872613837"/>
          <c:h val="0.78612999703613229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Начислено взносов</c:v>
                </c:pt>
              </c:strCache>
            </c:strRef>
          </c:tx>
          <c:spPr>
            <a:ln>
              <a:solidFill>
                <a:schemeClr val="tx2">
                  <a:lumMod val="20000"/>
                  <a:lumOff val="8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0.18913611369287248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8834221272416296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9191790025095642"/>
                  <c:y val="-2.46796983246954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6021667441563348"/>
                  <c:y val="2.46796983246954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0341258075918161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
87,21%</c:v>
                </c:pt>
                <c:pt idx="1">
                  <c:v>2016 год 
89,33%</c:v>
                </c:pt>
                <c:pt idx="2">
                  <c:v>2017 год 
91,60 %</c:v>
                </c:pt>
                <c:pt idx="3">
                  <c:v>2018 год 96,48%</c:v>
                </c:pt>
                <c:pt idx="4">
                  <c:v>2019 год 95,39%</c:v>
                </c:pt>
              </c:strCache>
            </c:strRef>
          </c:cat>
          <c:val>
            <c:numRef>
              <c:f>Лист1!$B$2:$B$6</c:f>
              <c:numCache>
                <c:formatCode>0.00" млн.руб."</c:formatCode>
                <c:ptCount val="5"/>
                <c:pt idx="0">
                  <c:v>518.53</c:v>
                </c:pt>
                <c:pt idx="1">
                  <c:v>541.71</c:v>
                </c:pt>
                <c:pt idx="2">
                  <c:v>565.91</c:v>
                </c:pt>
                <c:pt idx="3">
                  <c:v>597.95000000000005</c:v>
                </c:pt>
                <c:pt idx="4">
                  <c:v>649.70000000000005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Оплачено взносов</c:v>
                </c:pt>
              </c:strCache>
            </c:strRef>
          </c:tx>
          <c:spPr>
            <a:ln>
              <a:solidFill>
                <a:schemeClr val="accent2">
                  <a:lumMod val="40000"/>
                  <a:lumOff val="6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-0.19343466173134685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9200181238518871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8053901761592372"/>
                  <c:y val="2.37633336626519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7478182663523661"/>
                  <c:y val="-7.403909497408631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3545591564230841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
87,21%</c:v>
                </c:pt>
                <c:pt idx="1">
                  <c:v>2016 год 
89,33%</c:v>
                </c:pt>
                <c:pt idx="2">
                  <c:v>2017 год 
91,60 %</c:v>
                </c:pt>
                <c:pt idx="3">
                  <c:v>2018 год 96,48%</c:v>
                </c:pt>
                <c:pt idx="4">
                  <c:v>2019 год 95,39%</c:v>
                </c:pt>
              </c:strCache>
            </c:strRef>
          </c:cat>
          <c:val>
            <c:numRef>
              <c:f>Лист1!$C$2:$C$6</c:f>
              <c:numCache>
                <c:formatCode>0.00" млн.руб."</c:formatCode>
                <c:ptCount val="5"/>
                <c:pt idx="0">
                  <c:v>452.25</c:v>
                </c:pt>
                <c:pt idx="1">
                  <c:v>483.89</c:v>
                </c:pt>
                <c:pt idx="2">
                  <c:v>518.4</c:v>
                </c:pt>
                <c:pt idx="3">
                  <c:v>576.89</c:v>
                </c:pt>
                <c:pt idx="4">
                  <c:v>619.74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2012968"/>
        <c:axId val="222012576"/>
        <c:axId val="0"/>
      </c:bar3DChart>
      <c:catAx>
        <c:axId val="22201296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222012576"/>
        <c:crosses val="autoZero"/>
        <c:auto val="1"/>
        <c:lblAlgn val="ctr"/>
        <c:lblOffset val="100"/>
        <c:noMultiLvlLbl val="0"/>
      </c:catAx>
      <c:valAx>
        <c:axId val="222012576"/>
        <c:scaling>
          <c:orientation val="minMax"/>
        </c:scaling>
        <c:delete val="1"/>
        <c:axPos val="b"/>
        <c:numFmt formatCode="0.00&quot; млн.руб.&quot;" sourceLinked="1"/>
        <c:majorTickMark val="out"/>
        <c:minorTickMark val="none"/>
        <c:tickLblPos val="nextTo"/>
        <c:crossAx val="2220129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8.7798689856713047E-3"/>
          <c:y val="0.83802107190223429"/>
          <c:w val="0.97259308951427315"/>
          <c:h val="0.13191120072569854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 smtClean="0"/>
              <a:t>Объем федеральных</a:t>
            </a:r>
            <a:r>
              <a:rPr lang="ru-RU" sz="1600" baseline="0" dirty="0" smtClean="0"/>
              <a:t> и краевых </a:t>
            </a:r>
            <a:r>
              <a:rPr lang="ru-RU" sz="1600" dirty="0" smtClean="0"/>
              <a:t>средств, направленных на реализацию</a:t>
            </a:r>
            <a:r>
              <a:rPr lang="ru-RU" sz="1600" baseline="0" dirty="0" smtClean="0"/>
              <a:t> государственной программы, </a:t>
            </a:r>
          </a:p>
          <a:p>
            <a:pPr>
              <a:defRPr sz="1600"/>
            </a:pPr>
            <a:r>
              <a:rPr lang="ru-RU" sz="1600" baseline="0" dirty="0" smtClean="0"/>
              <a:t>млн. руб.</a:t>
            </a:r>
          </a:p>
        </c:rich>
      </c:tx>
      <c:layout>
        <c:manualLayout>
          <c:xMode val="edge"/>
          <c:yMode val="edge"/>
          <c:x val="0.13422635189450555"/>
          <c:y val="0"/>
        </c:manualLayout>
      </c:layout>
      <c:overlay val="0"/>
    </c:title>
    <c:autoTitleDeleted val="0"/>
    <c:view3D>
      <c:rotX val="10"/>
      <c:rotY val="3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5760672185849063E-2"/>
          <c:y val="0.33991300665454294"/>
          <c:w val="0.769748707942573"/>
          <c:h val="0.5692760948179951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rgbClr val="9966FF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9966FF">
                      <a:shade val="30000"/>
                      <a:satMod val="115000"/>
                    </a:srgbClr>
                  </a:gs>
                  <a:gs pos="50000">
                    <a:srgbClr val="9966FF">
                      <a:shade val="67500"/>
                      <a:satMod val="115000"/>
                    </a:srgbClr>
                  </a:gs>
                  <a:gs pos="100000">
                    <a:srgbClr val="9966FF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2.9766807519471016E-3"/>
                  <c:y val="-2.0014307662586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99.4</c:v>
                </c:pt>
              </c:numCache>
            </c:numRef>
          </c:val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2019</c:v>
                </c:pt>
              </c:strCache>
            </c:strRef>
          </c:tx>
          <c:spPr>
            <a:gradFill flip="none" rotWithShape="1">
              <a:gsLst>
                <a:gs pos="0">
                  <a:srgbClr val="B7D40A">
                    <a:shade val="30000"/>
                    <a:satMod val="115000"/>
                  </a:srgbClr>
                </a:gs>
                <a:gs pos="50000">
                  <a:srgbClr val="B7D40A">
                    <a:shade val="67500"/>
                    <a:satMod val="115000"/>
                  </a:srgbClr>
                </a:gs>
                <a:gs pos="100000">
                  <a:srgbClr val="B7D40A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7.7024966574595163E-2"/>
                  <c:y val="-3.3737946787577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182.8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24414128"/>
        <c:axId val="224412952"/>
        <c:axId val="0"/>
      </c:bar3DChart>
      <c:catAx>
        <c:axId val="224414128"/>
        <c:scaling>
          <c:orientation val="minMax"/>
        </c:scaling>
        <c:delete val="1"/>
        <c:axPos val="b"/>
        <c:majorTickMark val="none"/>
        <c:minorTickMark val="none"/>
        <c:tickLblPos val="nextTo"/>
        <c:crossAx val="224412952"/>
        <c:crosses val="autoZero"/>
        <c:auto val="1"/>
        <c:lblAlgn val="ctr"/>
        <c:lblOffset val="100"/>
        <c:noMultiLvlLbl val="0"/>
      </c:catAx>
      <c:valAx>
        <c:axId val="224412952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224414128"/>
        <c:crosses val="autoZero"/>
        <c:crossBetween val="between"/>
        <c:majorUnit val="50"/>
      </c:valAx>
    </c:plotArea>
    <c:legend>
      <c:legendPos val="b"/>
      <c:layout>
        <c:manualLayout>
          <c:xMode val="edge"/>
          <c:yMode val="edge"/>
          <c:x val="2.9807511809032713E-3"/>
          <c:y val="0.84575800508451104"/>
          <c:w val="0.99572006367108645"/>
          <c:h val="0.15424194238419162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 smtClean="0"/>
              <a:t>Структура финансирования</a:t>
            </a:r>
            <a:r>
              <a:rPr lang="ru-RU" sz="1600" baseline="0" dirty="0" smtClean="0"/>
              <a:t> </a:t>
            </a:r>
            <a:r>
              <a:rPr lang="ru-RU" sz="1600" dirty="0" smtClean="0"/>
              <a:t>Программы за счет федеральных и краевых средств в 2019 году, </a:t>
            </a:r>
          </a:p>
          <a:p>
            <a:pPr>
              <a:defRPr sz="1600"/>
            </a:pPr>
            <a:r>
              <a:rPr lang="ru-RU" sz="1600" dirty="0" smtClean="0"/>
              <a:t>млн. руб.</a:t>
            </a:r>
            <a:endParaRPr lang="ru-RU" sz="1600" dirty="0"/>
          </a:p>
        </c:rich>
      </c:tx>
      <c:layout>
        <c:manualLayout>
          <c:xMode val="edge"/>
          <c:yMode val="edge"/>
          <c:x val="0.10222317821883249"/>
          <c:y val="9.1231958606917005E-2"/>
        </c:manualLayout>
      </c:layout>
      <c:overlay val="0"/>
    </c:title>
    <c:autoTitleDeleted val="0"/>
    <c:view3D>
      <c:rotX val="15"/>
      <c:rotY val="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890306680471906"/>
          <c:y val="3.2980885779226213E-2"/>
          <c:w val="0.75265436625410675"/>
          <c:h val="0.961368030759564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Pt>
            <c:idx val="0"/>
            <c:bubble3D val="0"/>
            <c:spPr>
              <a:gradFill flip="none" rotWithShape="1">
                <a:gsLst>
                  <a:gs pos="0">
                    <a:schemeClr val="accent5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5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5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solidFill>
                  <a:schemeClr val="tx2">
                    <a:lumMod val="75000"/>
                  </a:schemeClr>
                </a:solidFill>
              </a:ln>
            </c:spPr>
          </c:dPt>
          <c:dPt>
            <c:idx val="1"/>
            <c:bubble3D val="0"/>
            <c:explosion val="12"/>
            <c:spPr>
              <a:solidFill>
                <a:srgbClr val="A960CA"/>
              </a:solidFill>
              <a:ln>
                <a:solidFill>
                  <a:schemeClr val="accent2">
                    <a:lumMod val="40000"/>
                    <a:lumOff val="60000"/>
                  </a:schemeClr>
                </a:solidFill>
              </a:ln>
            </c:spPr>
          </c:dPt>
          <c:dLbls>
            <c:dLbl>
              <c:idx val="0"/>
              <c:layout>
                <c:manualLayout>
                  <c:x val="-1.9843295257817008E-2"/>
                  <c:y val="4.698148738148168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1079199226684387"/>
                  <c:y val="-8.127281594352775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89,9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федеральный бюджет</c:v>
                </c:pt>
                <c:pt idx="1">
                  <c:v>краевой бюджет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92.9</c:v>
                </c:pt>
                <c:pt idx="1">
                  <c:v>86.2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15404829264329359"/>
          <c:y val="0.72945252414863493"/>
          <c:w val="0.77650017395434701"/>
          <c:h val="0.19320962254049581"/>
        </c:manualLayout>
      </c:layout>
      <c:overlay val="0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autoTitleDeleted val="1"/>
    <c:view3D>
      <c:rotX val="10"/>
      <c:rotY val="3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088833666355557"/>
          <c:y val="9.2862372509968316E-2"/>
          <c:w val="0.769748707942573"/>
          <c:h val="0.56927609481799513"/>
        </c:manualLayout>
      </c:layout>
      <c:bar3DChart>
        <c:barDir val="col"/>
        <c:grouping val="clustered"/>
        <c:varyColors val="0"/>
        <c:ser>
          <c:idx val="1"/>
          <c:order val="0"/>
          <c:tx>
            <c:strRef>
              <c:f>Лист1!$B$1</c:f>
              <c:strCache>
                <c:ptCount val="1"/>
                <c:pt idx="0">
                  <c:v>предусмотрено</c:v>
                </c:pt>
              </c:strCache>
            </c:strRef>
          </c:tx>
          <c:spPr>
            <a:gradFill flip="none" rotWithShape="1">
              <a:gsLst>
                <a:gs pos="0">
                  <a:schemeClr val="accent4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4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4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-7.181631084135070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758,89</a:t>
                    </a:r>
                    <a:endParaRPr lang="en-US" sz="16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Лист1!$B$2</c:f>
              <c:numCache>
                <c:formatCode>General</c:formatCode>
                <c:ptCount val="1"/>
                <c:pt idx="0">
                  <c:v>758.89</c:v>
                </c:pt>
              </c:numCache>
            </c:numRef>
          </c:val>
        </c:ser>
        <c:ser>
          <c:idx val="2"/>
          <c:order val="1"/>
          <c:tx>
            <c:strRef>
              <c:f>Лист1!$C$1</c:f>
              <c:strCache>
                <c:ptCount val="1"/>
                <c:pt idx="0">
                  <c:v>профинансировано</c:v>
                </c:pt>
              </c:strCache>
            </c:strRef>
          </c:tx>
          <c:spPr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.10289596691728707"/>
                  <c:y val="-1.1203499073353969E-2"/>
                </c:manualLayout>
              </c:layout>
              <c:tx>
                <c:rich>
                  <a:bodyPr/>
                  <a:lstStyle/>
                  <a:p>
                    <a:r>
                      <a:rPr lang="en-US" sz="1600" dirty="0" smtClean="0"/>
                      <a:t>701,27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Лист1!$C$2</c:f>
              <c:numCache>
                <c:formatCode>General</c:formatCode>
                <c:ptCount val="1"/>
                <c:pt idx="0">
                  <c:v>735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318281496"/>
        <c:axId val="318272480"/>
        <c:axId val="0"/>
      </c:bar3DChart>
      <c:catAx>
        <c:axId val="318281496"/>
        <c:scaling>
          <c:orientation val="minMax"/>
        </c:scaling>
        <c:delete val="1"/>
        <c:axPos val="b"/>
        <c:majorTickMark val="none"/>
        <c:minorTickMark val="none"/>
        <c:tickLblPos val="nextTo"/>
        <c:crossAx val="318272480"/>
        <c:crosses val="autoZero"/>
        <c:auto val="1"/>
        <c:lblAlgn val="ctr"/>
        <c:lblOffset val="100"/>
        <c:noMultiLvlLbl val="0"/>
      </c:catAx>
      <c:valAx>
        <c:axId val="318272480"/>
        <c:scaling>
          <c:orientation val="minMax"/>
          <c:min val="60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3182814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5466639616876607"/>
          <c:y val="0.63435643143045717"/>
          <c:w val="0.52970456301269087"/>
          <c:h val="0.15381124487447498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9065726159230099"/>
          <c:y val="0.16975409030711425"/>
          <c:w val="0.41702900014476507"/>
          <c:h val="0.647667924206038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3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6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7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p3d/>
            </c:spPr>
          </c:dPt>
          <c:dLbls>
            <c:dLbl>
              <c:idx val="0"/>
              <c:layout>
                <c:manualLayout>
                  <c:x val="-9.6592113987609279E-2"/>
                  <c:y val="-6.0478042852012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5386691514314185"/>
                  <c:y val="-0.10988893754953409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5492459537378073"/>
                  <c:y val="1.774029055961594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0932633860372185E-2"/>
                  <c:y val="9.718790299727685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7.6759514302488951E-2"/>
                  <c:y val="0.1271415777262884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24287621256422465"/>
                  <c:y val="0.1175340468768704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23354023478690128"/>
                  <c:y val="-8.908090480512934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0.13057429027933157"/>
                  <c:y val="-0.15693310642992336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4.634691640106671E-2"/>
                  <c:y val="-6.369368645807919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Лист1!$A$2:$A$10</c:f>
              <c:strCache>
                <c:ptCount val="9"/>
                <c:pt idx="0">
                  <c:v>жилищный фонд</c:v>
                </c:pt>
                <c:pt idx="1">
                  <c:v>котельные</c:v>
                </c:pt>
                <c:pt idx="2">
                  <c:v>ЦТП</c:v>
                </c:pt>
                <c:pt idx="3">
                  <c:v>тепловые сети</c:v>
                </c:pt>
                <c:pt idx="4">
                  <c:v>водопроводные сети</c:v>
                </c:pt>
                <c:pt idx="5">
                  <c:v>канализ. сети</c:v>
                </c:pt>
                <c:pt idx="6">
                  <c:v>электрические сети</c:v>
                </c:pt>
                <c:pt idx="7">
                  <c:v>ремонт дорог</c:v>
                </c:pt>
                <c:pt idx="8">
                  <c:v>другие виды работ</c:v>
                </c:pt>
              </c:strCache>
            </c:strRef>
          </c:cat>
          <c:val>
            <c:numRef>
              <c:f>Лист1!$B$2:$B$10</c:f>
              <c:numCache>
                <c:formatCode>0.000</c:formatCode>
                <c:ptCount val="9"/>
                <c:pt idx="0">
                  <c:v>238.47</c:v>
                </c:pt>
                <c:pt idx="1">
                  <c:v>215.08</c:v>
                </c:pt>
                <c:pt idx="2">
                  <c:v>8.26</c:v>
                </c:pt>
                <c:pt idx="3">
                  <c:v>298.41000000000003</c:v>
                </c:pt>
                <c:pt idx="4">
                  <c:v>70.09</c:v>
                </c:pt>
                <c:pt idx="5">
                  <c:v>46.67</c:v>
                </c:pt>
                <c:pt idx="6">
                  <c:v>3.25</c:v>
                </c:pt>
                <c:pt idx="7">
                  <c:v>184.87</c:v>
                </c:pt>
                <c:pt idx="8">
                  <c:v>199.59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333333333333332E-3"/>
          <c:y val="0.10185188016546476"/>
          <c:w val="0.59355686789151352"/>
          <c:h val="0.89814814814814814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c:spPr>
          </c:dPt>
          <c:dPt>
            <c:idx val="2"/>
            <c:bubble3D val="0"/>
            <c:spPr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c:spPr>
          </c:dPt>
          <c:dPt>
            <c:idx val="3"/>
            <c:bubble3D val="0"/>
            <c:spPr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-2.4355879649735887E-2"/>
                  <c:y val="0.41268257235809941"/>
                </c:manualLayout>
              </c:layout>
              <c:tx>
                <c:rich>
                  <a:bodyPr/>
                  <a:lstStyle/>
                  <a:p>
                    <a:r>
                      <a:rPr lang="ru-RU" b="1" i="1" dirty="0"/>
                      <a:t>сети теплоснабжения; </a:t>
                    </a:r>
                  </a:p>
                  <a:p>
                    <a:r>
                      <a:rPr lang="ru-RU" b="1" i="1" dirty="0" smtClean="0"/>
                      <a:t>16,43</a:t>
                    </a:r>
                    <a:endParaRPr lang="ru-RU" b="1" i="1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5051649064032654"/>
                  <c:y val="0.1256066974699882"/>
                </c:manualLayout>
              </c:layout>
              <c:tx>
                <c:rich>
                  <a:bodyPr/>
                  <a:lstStyle/>
                  <a:p>
                    <a:r>
                      <a:rPr lang="ru-RU" b="1" i="1" dirty="0"/>
                      <a:t>сети водоснабжения; </a:t>
                    </a:r>
                  </a:p>
                  <a:p>
                    <a:r>
                      <a:rPr lang="ru-RU" b="1" i="1" dirty="0" smtClean="0"/>
                      <a:t>18,41</a:t>
                    </a:r>
                  </a:p>
                  <a:p>
                    <a:endParaRPr lang="ru-RU" b="1" i="1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250384156450146"/>
                      <c:h val="0.2370906628329001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7.6298602209607514E-8"/>
                  <c:y val="-0.22068700699922231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 sz="1200" baseline="0"/>
                    </a:pPr>
                    <a:r>
                      <a:rPr lang="ru-RU" b="1" i="1" dirty="0"/>
                      <a:t>сети электроснабжения; </a:t>
                    </a:r>
                  </a:p>
                  <a:p>
                    <a:pPr>
                      <a:defRPr sz="1200" baseline="0"/>
                    </a:pPr>
                    <a:r>
                      <a:rPr lang="ru-RU" b="1" i="1" dirty="0" smtClean="0"/>
                      <a:t>1,74</a:t>
                    </a:r>
                    <a:endParaRPr lang="ru-RU" b="1" i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984221449063052"/>
                      <c:h val="0.26391900899900006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22425197832499713"/>
                  <c:y val="-3.4710587712476391E-2"/>
                </c:manualLayout>
              </c:layout>
              <c:tx>
                <c:rich>
                  <a:bodyPr/>
                  <a:lstStyle/>
                  <a:p>
                    <a:r>
                      <a:rPr lang="ru-RU" b="1" i="1" dirty="0"/>
                      <a:t>сети водоотведения; </a:t>
                    </a:r>
                  </a:p>
                  <a:p>
                    <a:r>
                      <a:rPr lang="ru-RU" b="1" i="1" dirty="0" smtClean="0"/>
                      <a:t>4,99</a:t>
                    </a:r>
                    <a:endParaRPr lang="ru-RU" b="1" i="1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726058576464088"/>
                      <c:h val="0.1915381617115626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 baseline="0"/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Лист1!$A$1:$A$4</c:f>
              <c:strCache>
                <c:ptCount val="4"/>
                <c:pt idx="0">
                  <c:v>сети теплоснабжения</c:v>
                </c:pt>
                <c:pt idx="1">
                  <c:v>сети водоснабжения</c:v>
                </c:pt>
                <c:pt idx="2">
                  <c:v>сети электроснабжения</c:v>
                </c:pt>
                <c:pt idx="3">
                  <c:v>сети водоотведения</c:v>
                </c:pt>
              </c:strCache>
            </c:strRef>
          </c:cat>
          <c:val>
            <c:numRef>
              <c:f>Лист1!$B$1:$B$4</c:f>
              <c:numCache>
                <c:formatCode>General</c:formatCode>
                <c:ptCount val="4"/>
                <c:pt idx="0">
                  <c:v>16.43</c:v>
                </c:pt>
                <c:pt idx="1">
                  <c:v>18.41</c:v>
                </c:pt>
                <c:pt idx="2">
                  <c:v>1.74</c:v>
                </c:pt>
                <c:pt idx="3">
                  <c:v>4.59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3372327903427637"/>
          <c:y val="0.19851576853060474"/>
          <c:w val="0.76369490106234061"/>
          <c:h val="0.74561307924054609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gradFill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5400000" scaled="0"/>
              </a:gradFill>
            </c:spPr>
          </c:dPt>
          <c:dPt>
            <c:idx val="1"/>
            <c:bubble3D val="0"/>
            <c:spPr>
              <a:gradFill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5400000" scaled="0"/>
              </a:gradFill>
            </c:spPr>
          </c:dPt>
          <c:dPt>
            <c:idx val="2"/>
            <c:bubble3D val="0"/>
            <c:spPr>
              <a:gradFill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lin ang="5400000" scaled="0"/>
              </a:gradFill>
            </c:spPr>
          </c:dPt>
          <c:dPt>
            <c:idx val="3"/>
            <c:bubble3D val="0"/>
            <c:spPr>
              <a:gradFill>
                <a:gsLst>
                  <a:gs pos="0">
                    <a:srgbClr val="D6B19C"/>
                  </a:gs>
                  <a:gs pos="30000">
                    <a:srgbClr val="D49E6C"/>
                  </a:gs>
                  <a:gs pos="70000">
                    <a:srgbClr val="A65528"/>
                  </a:gs>
                  <a:gs pos="100000">
                    <a:srgbClr val="663012"/>
                  </a:gs>
                </a:gsLst>
                <a:lin ang="5400000" scaled="0"/>
              </a:gradFill>
            </c:spPr>
          </c:dPt>
          <c:dLbls>
            <c:dLbl>
              <c:idx val="0"/>
              <c:layout>
                <c:manualLayout>
                  <c:x val="-2.0040956366431373E-2"/>
                  <c:y val="0.1651126864274634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сети </a:t>
                    </a:r>
                    <a:r>
                      <a:rPr lang="ru-RU" dirty="0" smtClean="0"/>
                      <a:t>теплоснабжения 246,92 млн. руб.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310299281716364"/>
                      <c:h val="0.1679964078481064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"/>
                  <c:y val="-0.11687008364518349"/>
                </c:manualLayout>
              </c:layout>
              <c:tx>
                <c:rich>
                  <a:bodyPr/>
                  <a:lstStyle/>
                  <a:p>
                    <a:r>
                      <a:rPr lang="ru-RU" sz="1200" baseline="0" dirty="0"/>
                      <a:t>сети водоснабжения; </a:t>
                    </a:r>
                    <a:r>
                      <a:rPr lang="ru-RU" sz="1200" baseline="0" dirty="0" smtClean="0"/>
                      <a:t>63,91 млн. руб.</a:t>
                    </a:r>
                    <a:endParaRPr lang="ru-RU" sz="1200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6826643956081484"/>
                      <c:h val="0.1499390269767210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0.25206323968908206"/>
                  <c:y val="-0.15513475152445258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сети электроснабжения; </a:t>
                    </a:r>
                    <a:r>
                      <a:rPr lang="ru-RU" dirty="0" smtClean="0"/>
                      <a:t>2,98 млн. руб.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47240853515554"/>
                      <c:h val="0.16799640784810649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51234562457530508"/>
                  <c:y val="-0.13532925051568623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сети водоотведения; </a:t>
                    </a:r>
                    <a:r>
                      <a:rPr lang="ru-RU" dirty="0" smtClean="0"/>
                      <a:t>43,14 млн. руб.</a:t>
                    </a:r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266129441362088"/>
                      <c:h val="0.18354155238040051"/>
                    </c:manualLayout>
                  </c15:layout>
                </c:ext>
              </c:extLst>
            </c:dLbl>
            <c:spPr>
              <a:ln w="3175"/>
            </c:spPr>
            <c:txPr>
              <a:bodyPr/>
              <a:lstStyle/>
              <a:p>
                <a:pPr>
                  <a:defRPr sz="1200" b="1" i="1" baseline="0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Лист1!$F$1:$F$4</c:f>
              <c:strCache>
                <c:ptCount val="4"/>
                <c:pt idx="0">
                  <c:v>сети теплоснабжения</c:v>
                </c:pt>
                <c:pt idx="1">
                  <c:v>сети водоснабжения</c:v>
                </c:pt>
                <c:pt idx="2">
                  <c:v>сети электроснабжения</c:v>
                </c:pt>
                <c:pt idx="3">
                  <c:v>сети водоотведения</c:v>
                </c:pt>
              </c:strCache>
            </c:strRef>
          </c:cat>
          <c:val>
            <c:numRef>
              <c:f>Лист1!$G$1:$G$4</c:f>
              <c:numCache>
                <c:formatCode>General</c:formatCode>
                <c:ptCount val="4"/>
                <c:pt idx="0">
                  <c:v>246.92</c:v>
                </c:pt>
                <c:pt idx="1">
                  <c:v>63.91</c:v>
                </c:pt>
                <c:pt idx="2">
                  <c:v>2.98</c:v>
                </c:pt>
                <c:pt idx="3">
                  <c:v>43.14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hPercent val="7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sideWall>
    <c:back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9.6188587741458678E-2"/>
          <c:y val="2.8527089154969654E-2"/>
          <c:w val="0.86016254604189291"/>
          <c:h val="0.87683823529411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-1.02654072547734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5852876250464569E-3"/>
                  <c:y val="-2.8229869950627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9170575250093687E-3"/>
                  <c:y val="-2.30971663232402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2.0530814509546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9170575250092984E-3"/>
                  <c:y val="-1.2831759068466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8341150500184563E-3"/>
                  <c:y val="-1.2831759068466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Sheet1!$B$1:$G$1</c:f>
              <c:numCache>
                <c:formatCode>General</c:formatCode>
                <c:ptCount val="6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</c:numCache>
            </c:numRef>
          </c:cat>
          <c:val>
            <c:numRef>
              <c:f>Sheet1!$B$2:$G$2</c:f>
              <c:numCache>
                <c:formatCode>General</c:formatCode>
                <c:ptCount val="6"/>
                <c:pt idx="0">
                  <c:v>63.4</c:v>
                </c:pt>
                <c:pt idx="1">
                  <c:v>78</c:v>
                </c:pt>
                <c:pt idx="2">
                  <c:v>80.5</c:v>
                </c:pt>
                <c:pt idx="3">
                  <c:v>90.2</c:v>
                </c:pt>
                <c:pt idx="4">
                  <c:v>97.6</c:v>
                </c:pt>
                <c:pt idx="5">
                  <c:v>97.6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240021848"/>
        <c:axId val="240019888"/>
        <c:axId val="0"/>
      </c:bar3DChart>
      <c:catAx>
        <c:axId val="240021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61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46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40019888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240019888"/>
        <c:scaling>
          <c:orientation val="minMax"/>
        </c:scaling>
        <c:delete val="0"/>
        <c:axPos val="l"/>
        <c:majorGridlines>
          <c:spPr>
            <a:ln w="3619">
              <a:solidFill>
                <a:schemeClr val="tx1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619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46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40021848"/>
        <c:crosses val="autoZero"/>
        <c:crossBetween val="between"/>
      </c:valAx>
      <c:spPr>
        <a:solidFill>
          <a:schemeClr val="accent4">
            <a:lumMod val="60000"/>
            <a:lumOff val="40000"/>
          </a:schemeClr>
        </a:solidFill>
        <a:ln w="32760">
          <a:noFill/>
        </a:ln>
      </c:spPr>
    </c:plotArea>
    <c:plotVisOnly val="1"/>
    <c:dispBlanksAs val="gap"/>
    <c:showDLblsOverMax val="0"/>
  </c:chart>
  <c:spPr>
    <a:solidFill>
      <a:srgbClr val="99CCFF"/>
    </a:solidFill>
    <a:ln>
      <a:noFill/>
    </a:ln>
  </c:spPr>
  <c:txPr>
    <a:bodyPr/>
    <a:lstStyle/>
    <a:p>
      <a:pPr>
        <a:defRPr sz="185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hPercent val="70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sideWall>
    <c:backWall>
      <c:thickness val="0"/>
      <c:spPr>
        <a:solidFill>
          <a:schemeClr val="bg1"/>
        </a:solidFill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3499034295334705"/>
          <c:y val="2.8134623857298667E-2"/>
          <c:w val="0.86016254604189291"/>
          <c:h val="0.876838235294117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1.4897579143389199E-2"/>
                  <c:y val="-8.3361353363208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8.60504292781503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8.87395051930926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173184357541763E-2"/>
                  <c:y val="-8.3361353363208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уголь тыс.тн</c:v>
                </c:pt>
                <c:pt idx="1">
                  <c:v>дрова тыс. нт</c:v>
                </c:pt>
                <c:pt idx="2">
                  <c:v>мазут тыс. тн</c:v>
                </c:pt>
                <c:pt idx="3">
                  <c:v>д/топ тыс. тн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95.6</c:v>
                </c:pt>
                <c:pt idx="1">
                  <c:v>9.1199999999999992</c:v>
                </c:pt>
                <c:pt idx="2" formatCode="0.00">
                  <c:v>13.4</c:v>
                </c:pt>
                <c:pt idx="3" formatCode="General">
                  <c:v>13.1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факт</c:v>
                </c:pt>
              </c:strCache>
            </c:strRef>
          </c:tx>
          <c:spPr>
            <a:blipFill dpi="0" rotWithShape="0">
              <a:blip xmlns:r="http://schemas.openxmlformats.org/officeDocument/2006/relationships" r:embed="rId1"/>
              <a:srcRect/>
              <a:tile tx="0" ty="0" sx="100000" sy="100000" flip="none" algn="tl"/>
            </a:blipFill>
            <a:ln w="14513">
              <a:solidFill>
                <a:schemeClr val="tx1"/>
              </a:solidFill>
              <a:prstDash val="solid"/>
            </a:ln>
          </c:spPr>
          <c:invertIfNegative val="0"/>
          <c:dLbls>
            <c:dLbl>
              <c:idx val="0"/>
              <c:layout>
                <c:manualLayout>
                  <c:x val="0.14152700186219733"/>
                  <c:y val="3.2268910979306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759776536312849E-2"/>
                  <c:y val="-9.1428581108034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8417132216014895E-2"/>
                  <c:y val="-0.107563036597687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0968342644320165E-2"/>
                  <c:y val="-5.91596701287283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Sheet1!$B$1:$E$1</c:f>
              <c:strCache>
                <c:ptCount val="4"/>
                <c:pt idx="0">
                  <c:v>уголь тыс.тн</c:v>
                </c:pt>
                <c:pt idx="1">
                  <c:v>дрова тыс. нт</c:v>
                </c:pt>
                <c:pt idx="2">
                  <c:v>мазут тыс. тн</c:v>
                </c:pt>
                <c:pt idx="3">
                  <c:v>д/топ тыс. тн</c:v>
                </c:pt>
              </c:strCache>
            </c:strRef>
          </c:cat>
          <c:val>
            <c:numRef>
              <c:f>Sheet1!$B$3:$E$3</c:f>
              <c:numCache>
                <c:formatCode>0.0</c:formatCode>
                <c:ptCount val="4"/>
                <c:pt idx="0">
                  <c:v>114.9</c:v>
                </c:pt>
                <c:pt idx="1">
                  <c:v>10.37</c:v>
                </c:pt>
                <c:pt idx="2" formatCode="0.00">
                  <c:v>14.8</c:v>
                </c:pt>
                <c:pt idx="3" formatCode="General">
                  <c:v>14.5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gapDepth val="0"/>
        <c:shape val="box"/>
        <c:axId val="389890816"/>
        <c:axId val="389884152"/>
        <c:axId val="0"/>
      </c:bar3DChart>
      <c:catAx>
        <c:axId val="3898908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62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51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3898841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89884152"/>
        <c:scaling>
          <c:orientation val="minMax"/>
        </c:scaling>
        <c:delete val="0"/>
        <c:axPos val="l"/>
        <c:majorGridlines>
          <c:spPr>
            <a:ln w="3627">
              <a:solidFill>
                <a:schemeClr val="tx1"/>
              </a:solidFill>
              <a:prstDash val="solid"/>
            </a:ln>
          </c:spPr>
        </c:majorGridlines>
        <c:numFmt formatCode="0.0" sourceLinked="1"/>
        <c:majorTickMark val="out"/>
        <c:minorTickMark val="none"/>
        <c:tickLblPos val="nextTo"/>
        <c:spPr>
          <a:ln w="3627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51" b="1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389890816"/>
        <c:crosses val="autoZero"/>
        <c:crossBetween val="between"/>
      </c:valAx>
      <c:spPr>
        <a:solidFill>
          <a:schemeClr val="accent4">
            <a:lumMod val="60000"/>
            <a:lumOff val="40000"/>
          </a:schemeClr>
        </a:solidFill>
        <a:ln w="32829">
          <a:noFill/>
        </a:ln>
      </c:spPr>
    </c:plotArea>
    <c:legend>
      <c:legendPos val="r"/>
      <c:layout>
        <c:manualLayout>
          <c:xMode val="edge"/>
          <c:yMode val="edge"/>
          <c:x val="0.83575418994413408"/>
          <c:y val="3.5598705501618123E-2"/>
          <c:w val="0.14189944134078214"/>
          <c:h val="0.2394822006472492"/>
        </c:manualLayout>
      </c:layout>
      <c:overlay val="0"/>
      <c:spPr>
        <a:solidFill>
          <a:schemeClr val="bg1"/>
        </a:solidFill>
        <a:ln w="3627">
          <a:solidFill>
            <a:schemeClr val="tx1"/>
          </a:solidFill>
          <a:prstDash val="solid"/>
        </a:ln>
      </c:spPr>
      <c:txPr>
        <a:bodyPr/>
        <a:lstStyle/>
        <a:p>
          <a:pPr>
            <a:defRPr sz="1707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99CCFF"/>
    </a:solidFill>
    <a:ln>
      <a:noFill/>
    </a:ln>
  </c:spPr>
  <c:txPr>
    <a:bodyPr/>
    <a:lstStyle/>
    <a:p>
      <a:pPr>
        <a:defRPr sz="1859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Субвенции краевого бюджета на предоставление субсидии гражданам на оплату ЖКУ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883718167117233"/>
          <c:y val="0.1698394169014433"/>
          <c:w val="0.7125747602118282"/>
          <c:h val="0.752827163266921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8.8637787265820472E-3"/>
                  <c:y val="-2.61932359577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318267235949261E-2"/>
                  <c:y val="-2.3812032688858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599</c:v>
                </c:pt>
                <c:pt idx="1">
                  <c:v>514.5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40017144"/>
        <c:axId val="240017928"/>
        <c:axId val="0"/>
      </c:bar3DChart>
      <c:catAx>
        <c:axId val="240017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240017928"/>
        <c:crosses val="autoZero"/>
        <c:auto val="1"/>
        <c:lblAlgn val="ctr"/>
        <c:lblOffset val="100"/>
        <c:noMultiLvlLbl val="0"/>
      </c:catAx>
      <c:valAx>
        <c:axId val="240017928"/>
        <c:scaling>
          <c:orientation val="minMax"/>
          <c:max val="800"/>
          <c:min val="0"/>
        </c:scaling>
        <c:delete val="0"/>
        <c:axPos val="l"/>
        <c:majorGridlines/>
        <c:minorGridlines>
          <c:spPr>
            <a:ln>
              <a:noFill/>
            </a:ln>
          </c:spPr>
        </c:minorGridlines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40017144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+mj-lt"/>
              </a:defRPr>
            </a:pPr>
            <a:r>
              <a:rPr lang="ru-RU" sz="1200" b="1" dirty="0" smtClean="0">
                <a:latin typeface="+mj-lt"/>
              </a:rPr>
              <a:t>Государственная поддержка на формирование фонда</a:t>
            </a:r>
            <a:r>
              <a:rPr lang="ru-RU" sz="1200" b="1" baseline="0" dirty="0" smtClean="0">
                <a:latin typeface="+mj-lt"/>
              </a:rPr>
              <a:t> капитального ремонта общего имущества МКД</a:t>
            </a:r>
            <a:endParaRPr lang="ru-RU" sz="1200" b="1" dirty="0">
              <a:latin typeface="+mj-lt"/>
            </a:endParaRPr>
          </a:p>
        </c:rich>
      </c:tx>
      <c:layout>
        <c:manualLayout>
          <c:xMode val="edge"/>
          <c:yMode val="edge"/>
          <c:x val="0.12461501191225666"/>
          <c:y val="2.8534106345490958E-3"/>
        </c:manualLayout>
      </c:layout>
      <c:overlay val="1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883718167117233"/>
          <c:y val="0.1698394169014433"/>
          <c:w val="0.7125747602118282"/>
          <c:h val="0.752827163266921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800000"/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layout>
                <c:manualLayout>
                  <c:x val="-8.8637787265820472E-3"/>
                  <c:y val="-2.6193235957744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5.318267235949261E-2"/>
                  <c:y val="-2.3812032688858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472.2</c:v>
                </c:pt>
                <c:pt idx="1">
                  <c:v>359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240023808"/>
        <c:axId val="55572232"/>
        <c:axId val="0"/>
      </c:bar3DChart>
      <c:catAx>
        <c:axId val="240023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55572232"/>
        <c:crosses val="autoZero"/>
        <c:auto val="1"/>
        <c:lblAlgn val="ctr"/>
        <c:lblOffset val="100"/>
        <c:noMultiLvlLbl val="0"/>
      </c:catAx>
      <c:valAx>
        <c:axId val="55572232"/>
        <c:scaling>
          <c:orientation val="minMax"/>
          <c:max val="500"/>
          <c:min val="0"/>
        </c:scaling>
        <c:delete val="0"/>
        <c:axPos val="l"/>
        <c:majorGridlines/>
        <c:minorGridlines>
          <c:spPr>
            <a:ln>
              <a:noFill/>
            </a:ln>
          </c:spPr>
        </c:minorGridlines>
        <c:numFmt formatCode="#,##0.0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240023808"/>
        <c:crosses val="autoZero"/>
        <c:crossBetween val="between"/>
        <c:majorUnit val="5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image" Target="../media/image23.png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64F801-51B1-45E6-A967-264231A8197A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1D5E32-D92F-47A7-ADAE-8A9984D53719}">
      <dgm:prSet phldrT="[Текст]"/>
      <dgm:spPr/>
      <dgm:t>
        <a:bodyPr/>
        <a:lstStyle/>
        <a:p>
          <a:r>
            <a:rPr lang="ru-RU" dirty="0" smtClean="0"/>
            <a:t>Реализация инвестиционных мероприятий Государственной программы, решение вопросов местного значения в жилищно-коммунальной сфере;</a:t>
          </a:r>
          <a:endParaRPr lang="ru-RU" dirty="0"/>
        </a:p>
      </dgm:t>
    </dgm:pt>
    <dgm:pt modelId="{D2D37C02-B968-44D8-8342-C677B8248269}" type="parTrans" cxnId="{7DB16450-A76E-46D8-9D5E-82AE8F85CDAF}">
      <dgm:prSet/>
      <dgm:spPr/>
      <dgm:t>
        <a:bodyPr/>
        <a:lstStyle/>
        <a:p>
          <a:endParaRPr lang="ru-RU"/>
        </a:p>
      </dgm:t>
    </dgm:pt>
    <dgm:pt modelId="{2B7995BB-5B0A-49CB-AB3D-7AD321AD0845}" type="sibTrans" cxnId="{7DB16450-A76E-46D8-9D5E-82AE8F85CDAF}">
      <dgm:prSet/>
      <dgm:spPr/>
      <dgm:t>
        <a:bodyPr/>
        <a:lstStyle/>
        <a:p>
          <a:endParaRPr lang="ru-RU"/>
        </a:p>
      </dgm:t>
    </dgm:pt>
    <dgm:pt modelId="{CD959E86-54BE-4786-B6BC-07FAB6F1057A}">
      <dgm:prSet phldrT="[Текст]"/>
      <dgm:spPr/>
      <dgm:t>
        <a:bodyPr/>
        <a:lstStyle/>
        <a:p>
          <a:r>
            <a:rPr lang="ru-RU" dirty="0" smtClean="0"/>
            <a:t>Подготовка к ОЗП 2020/2021 годов;</a:t>
          </a:r>
          <a:endParaRPr lang="ru-RU" dirty="0"/>
        </a:p>
      </dgm:t>
    </dgm:pt>
    <dgm:pt modelId="{7AAF84FE-9CB4-4C95-9526-8C0EC5BD35B1}" type="parTrans" cxnId="{735E8989-A64A-4FEB-9065-6BB5446D5F49}">
      <dgm:prSet/>
      <dgm:spPr/>
      <dgm:t>
        <a:bodyPr/>
        <a:lstStyle/>
        <a:p>
          <a:endParaRPr lang="ru-RU"/>
        </a:p>
      </dgm:t>
    </dgm:pt>
    <dgm:pt modelId="{A99FF8F2-37E3-4339-A856-3E92C1A45329}" type="sibTrans" cxnId="{735E8989-A64A-4FEB-9065-6BB5446D5F49}">
      <dgm:prSet/>
      <dgm:spPr/>
      <dgm:t>
        <a:bodyPr/>
        <a:lstStyle/>
        <a:p>
          <a:endParaRPr lang="ru-RU"/>
        </a:p>
      </dgm:t>
    </dgm:pt>
    <dgm:pt modelId="{F78AC7ED-89EF-4F29-8EDF-2A67150B2FA7}">
      <dgm:prSet phldrT="[Текст]"/>
      <dgm:spPr/>
      <dgm:t>
        <a:bodyPr/>
        <a:lstStyle/>
        <a:p>
          <a:r>
            <a:rPr lang="ru-RU" dirty="0" smtClean="0"/>
            <a:t>Реализация региональной программы капитального ремонта общего имущества многоквартирных домов Камчатского края;</a:t>
          </a:r>
          <a:endParaRPr lang="ru-RU" dirty="0"/>
        </a:p>
      </dgm:t>
    </dgm:pt>
    <dgm:pt modelId="{D62A9E22-6A8A-47CB-92C9-BC9EF59C836A}" type="parTrans" cxnId="{5243B5D3-5C23-4584-833D-D6B6ABB1B735}">
      <dgm:prSet/>
      <dgm:spPr/>
      <dgm:t>
        <a:bodyPr/>
        <a:lstStyle/>
        <a:p>
          <a:endParaRPr lang="ru-RU"/>
        </a:p>
      </dgm:t>
    </dgm:pt>
    <dgm:pt modelId="{4BE5EB22-1503-4F90-BFFD-B9DE9F44B33D}" type="sibTrans" cxnId="{5243B5D3-5C23-4584-833D-D6B6ABB1B735}">
      <dgm:prSet/>
      <dgm:spPr/>
      <dgm:t>
        <a:bodyPr/>
        <a:lstStyle/>
        <a:p>
          <a:endParaRPr lang="ru-RU"/>
        </a:p>
      </dgm:t>
    </dgm:pt>
    <dgm:pt modelId="{3B5DF799-A6B9-45C1-A5C8-4C6A36C56138}">
      <dgm:prSet/>
      <dgm:spPr/>
      <dgm:t>
        <a:bodyPr/>
        <a:lstStyle/>
        <a:p>
          <a:r>
            <a:rPr lang="ru-RU" dirty="0" smtClean="0"/>
            <a:t>Обеспечение устойчивой платежеспособности и доступности для потребителей услуг организаций коммунального комплекса;</a:t>
          </a:r>
          <a:endParaRPr lang="ru-RU" dirty="0"/>
        </a:p>
      </dgm:t>
    </dgm:pt>
    <dgm:pt modelId="{23843446-69CB-4199-911E-D8BFED7D4DFA}" type="parTrans" cxnId="{2206B6EA-0B59-4646-A648-06AF5C9F6CAB}">
      <dgm:prSet/>
      <dgm:spPr/>
      <dgm:t>
        <a:bodyPr/>
        <a:lstStyle/>
        <a:p>
          <a:endParaRPr lang="ru-RU"/>
        </a:p>
      </dgm:t>
    </dgm:pt>
    <dgm:pt modelId="{E62743D6-B489-4266-AF45-56BACEBB3C39}" type="sibTrans" cxnId="{2206B6EA-0B59-4646-A648-06AF5C9F6CAB}">
      <dgm:prSet/>
      <dgm:spPr/>
      <dgm:t>
        <a:bodyPr/>
        <a:lstStyle/>
        <a:p>
          <a:endParaRPr lang="ru-RU"/>
        </a:p>
      </dgm:t>
    </dgm:pt>
    <dgm:pt modelId="{FB5AC4A1-099B-4A76-A808-02C59850A46D}">
      <dgm:prSet/>
      <dgm:spPr/>
      <dgm:t>
        <a:bodyPr/>
        <a:lstStyle/>
        <a:p>
          <a:r>
            <a:rPr lang="ru-RU" smtClean="0"/>
            <a:t>Обеспечение жилыми помещениями граждан отдельных категорий, претендующих на жилые помещения жилищного фонда Камчатского края.</a:t>
          </a:r>
          <a:endParaRPr lang="ru-RU" dirty="0"/>
        </a:p>
      </dgm:t>
    </dgm:pt>
    <dgm:pt modelId="{F823379E-AA49-4FC6-8A1D-4894A0F1E2B7}" type="parTrans" cxnId="{7981C677-ECF8-4E70-B9F6-695A01952C79}">
      <dgm:prSet/>
      <dgm:spPr/>
      <dgm:t>
        <a:bodyPr/>
        <a:lstStyle/>
        <a:p>
          <a:endParaRPr lang="ru-RU"/>
        </a:p>
      </dgm:t>
    </dgm:pt>
    <dgm:pt modelId="{654B3741-5794-45C2-8D9D-44ECFA1514A1}" type="sibTrans" cxnId="{7981C677-ECF8-4E70-B9F6-695A01952C79}">
      <dgm:prSet/>
      <dgm:spPr/>
      <dgm:t>
        <a:bodyPr/>
        <a:lstStyle/>
        <a:p>
          <a:endParaRPr lang="ru-RU"/>
        </a:p>
      </dgm:t>
    </dgm:pt>
    <dgm:pt modelId="{CE8DF476-E08C-40D6-8CEB-C8640F0DA5AB}">
      <dgm:prSet/>
      <dgm:spPr/>
      <dgm:t>
        <a:bodyPr/>
        <a:lstStyle/>
        <a:p>
          <a:r>
            <a:rPr lang="ru-RU" baseline="0" dirty="0" smtClean="0">
              <a:solidFill>
                <a:schemeClr val="bg1"/>
              </a:solidFill>
            </a:rPr>
            <a:t>Реализация национальных проектов  во исполнение 204 Указа Президента РФ в сфере коммунального хозяйства и благоустройства, в рамках региональных национальных проектов «Формирование комфортной городской среды» и «Чистая вода»;</a:t>
          </a:r>
          <a:endParaRPr lang="ru-RU" baseline="0" dirty="0">
            <a:solidFill>
              <a:schemeClr val="bg1"/>
            </a:solidFill>
          </a:endParaRPr>
        </a:p>
      </dgm:t>
    </dgm:pt>
    <dgm:pt modelId="{9BF4DC7F-C4C0-40CB-BE65-A2293B0E24EA}" type="sibTrans" cxnId="{EA464659-C724-48C3-B3C8-14EE682B6B0B}">
      <dgm:prSet/>
      <dgm:spPr/>
      <dgm:t>
        <a:bodyPr/>
        <a:lstStyle/>
        <a:p>
          <a:endParaRPr lang="ru-RU"/>
        </a:p>
      </dgm:t>
    </dgm:pt>
    <dgm:pt modelId="{4768A1B0-C545-4507-A617-8DF4E165F541}" type="parTrans" cxnId="{EA464659-C724-48C3-B3C8-14EE682B6B0B}">
      <dgm:prSet/>
      <dgm:spPr/>
      <dgm:t>
        <a:bodyPr/>
        <a:lstStyle/>
        <a:p>
          <a:endParaRPr lang="ru-RU"/>
        </a:p>
      </dgm:t>
    </dgm:pt>
    <dgm:pt modelId="{A6EAD770-5499-4C37-A09E-C1342093A50F}" type="pres">
      <dgm:prSet presAssocID="{E864F801-51B1-45E6-A967-264231A8197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E7DC4CE-C279-46D0-877F-F8E4A3293E92}" type="pres">
      <dgm:prSet presAssocID="{B21D5E32-D92F-47A7-ADAE-8A9984D53719}" presName="comp" presStyleCnt="0"/>
      <dgm:spPr/>
    </dgm:pt>
    <dgm:pt modelId="{8DA8CA4D-7268-44DC-B8DA-7B0BB6AAED5A}" type="pres">
      <dgm:prSet presAssocID="{B21D5E32-D92F-47A7-ADAE-8A9984D53719}" presName="box" presStyleLbl="node1" presStyleIdx="0" presStyleCnt="6"/>
      <dgm:spPr/>
      <dgm:t>
        <a:bodyPr/>
        <a:lstStyle/>
        <a:p>
          <a:endParaRPr lang="ru-RU"/>
        </a:p>
      </dgm:t>
    </dgm:pt>
    <dgm:pt modelId="{59842665-6DAF-41EC-BD8E-8F5053ACD0E6}" type="pres">
      <dgm:prSet presAssocID="{B21D5E32-D92F-47A7-ADAE-8A9984D53719}" presName="img" presStyleLbl="fgImgPlace1" presStyleIdx="0" presStyleCnt="6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  <dgm:pt modelId="{C5B9E42A-112B-4469-A772-4313E060CE3A}" type="pres">
      <dgm:prSet presAssocID="{B21D5E32-D92F-47A7-ADAE-8A9984D53719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6E03D2-E834-43E2-82AA-3FBF4F643DB5}" type="pres">
      <dgm:prSet presAssocID="{2B7995BB-5B0A-49CB-AB3D-7AD321AD0845}" presName="spacer" presStyleCnt="0"/>
      <dgm:spPr/>
    </dgm:pt>
    <dgm:pt modelId="{0411AF39-F11D-4417-BD28-C9F0440B3369}" type="pres">
      <dgm:prSet presAssocID="{CE8DF476-E08C-40D6-8CEB-C8640F0DA5AB}" presName="comp" presStyleCnt="0"/>
      <dgm:spPr/>
    </dgm:pt>
    <dgm:pt modelId="{9436735D-4E21-4483-A72A-27807C141F92}" type="pres">
      <dgm:prSet presAssocID="{CE8DF476-E08C-40D6-8CEB-C8640F0DA5AB}" presName="box" presStyleLbl="node1" presStyleIdx="1" presStyleCnt="6"/>
      <dgm:spPr/>
      <dgm:t>
        <a:bodyPr/>
        <a:lstStyle/>
        <a:p>
          <a:endParaRPr lang="ru-RU"/>
        </a:p>
      </dgm:t>
    </dgm:pt>
    <dgm:pt modelId="{2D1A22C6-23E9-4F15-9707-532015832666}" type="pres">
      <dgm:prSet presAssocID="{CE8DF476-E08C-40D6-8CEB-C8640F0DA5AB}" presName="img" presStyleLbl="fgImgPlace1" presStyleIdx="1" presStyleCnt="6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</dgm:pt>
    <dgm:pt modelId="{70E670A3-3C42-4B4D-98D9-422BA67A8DC0}" type="pres">
      <dgm:prSet presAssocID="{CE8DF476-E08C-40D6-8CEB-C8640F0DA5AB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26118-AB0C-4488-8BC5-BF0A69439BB0}" type="pres">
      <dgm:prSet presAssocID="{9BF4DC7F-C4C0-40CB-BE65-A2293B0E24EA}" presName="spacer" presStyleCnt="0"/>
      <dgm:spPr/>
    </dgm:pt>
    <dgm:pt modelId="{1A3F0D15-D870-42A2-9AC4-3BCF6128B4AE}" type="pres">
      <dgm:prSet presAssocID="{CD959E86-54BE-4786-B6BC-07FAB6F1057A}" presName="comp" presStyleCnt="0"/>
      <dgm:spPr/>
    </dgm:pt>
    <dgm:pt modelId="{0123F583-0580-40F2-8337-2844D8E7ECA6}" type="pres">
      <dgm:prSet presAssocID="{CD959E86-54BE-4786-B6BC-07FAB6F1057A}" presName="box" presStyleLbl="node1" presStyleIdx="2" presStyleCnt="6" custLinFactNeighborX="-1181" custLinFactNeighborY="1432"/>
      <dgm:spPr/>
      <dgm:t>
        <a:bodyPr/>
        <a:lstStyle/>
        <a:p>
          <a:endParaRPr lang="ru-RU"/>
        </a:p>
      </dgm:t>
    </dgm:pt>
    <dgm:pt modelId="{D976A7FA-96C7-4094-92E8-C22D16DDF2D1}" type="pres">
      <dgm:prSet presAssocID="{CD959E86-54BE-4786-B6BC-07FAB6F1057A}" presName="img" presStyleLbl="fgImgPlace1" presStyleIdx="2" presStyleCnt="6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000" b="-41000"/>
          </a:stretch>
        </a:blipFill>
      </dgm:spPr>
    </dgm:pt>
    <dgm:pt modelId="{45928643-B683-4F2D-BFEB-14ED6CC9383F}" type="pres">
      <dgm:prSet presAssocID="{CD959E86-54BE-4786-B6BC-07FAB6F1057A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F2BCC5-835E-4897-B149-111ECF813D01}" type="pres">
      <dgm:prSet presAssocID="{A99FF8F2-37E3-4339-A856-3E92C1A45329}" presName="spacer" presStyleCnt="0"/>
      <dgm:spPr/>
    </dgm:pt>
    <dgm:pt modelId="{00AC1E1F-69C4-45F3-89B1-6CF2353385A1}" type="pres">
      <dgm:prSet presAssocID="{F78AC7ED-89EF-4F29-8EDF-2A67150B2FA7}" presName="comp" presStyleCnt="0"/>
      <dgm:spPr/>
    </dgm:pt>
    <dgm:pt modelId="{0E001BA1-F3B9-4D9D-8C4C-6586D9136A1B}" type="pres">
      <dgm:prSet presAssocID="{F78AC7ED-89EF-4F29-8EDF-2A67150B2FA7}" presName="box" presStyleLbl="node1" presStyleIdx="3" presStyleCnt="6" custLinFactNeighborX="193" custLinFactNeighborY="696"/>
      <dgm:spPr/>
      <dgm:t>
        <a:bodyPr/>
        <a:lstStyle/>
        <a:p>
          <a:endParaRPr lang="ru-RU"/>
        </a:p>
      </dgm:t>
    </dgm:pt>
    <dgm:pt modelId="{DDD80E84-1671-4497-90C0-3F9B91D04EE8}" type="pres">
      <dgm:prSet presAssocID="{F78AC7ED-89EF-4F29-8EDF-2A67150B2FA7}" presName="img" presStyleLbl="fgImgPlace1" presStyleIdx="3" presStyleCnt="6" custAng="10800000" custFlipVert="1" custScaleX="95807" custScaleY="125803" custLinFactNeighborX="-598" custLinFactNeighborY="1271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7000" b="-17000"/>
          </a:stretch>
        </a:blipFill>
      </dgm:spPr>
      <dgm:t>
        <a:bodyPr/>
        <a:lstStyle/>
        <a:p>
          <a:endParaRPr lang="ru-RU"/>
        </a:p>
      </dgm:t>
    </dgm:pt>
    <dgm:pt modelId="{D58C5C7F-5D73-42D1-A0CD-70DA59F89AC1}" type="pres">
      <dgm:prSet presAssocID="{F78AC7ED-89EF-4F29-8EDF-2A67150B2FA7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E579FF-404E-4E66-BE43-2FE24E3148C5}" type="pres">
      <dgm:prSet presAssocID="{4BE5EB22-1503-4F90-BFFD-B9DE9F44B33D}" presName="spacer" presStyleCnt="0"/>
      <dgm:spPr/>
    </dgm:pt>
    <dgm:pt modelId="{AC61660E-D627-4657-98E0-AC43C8C2E237}" type="pres">
      <dgm:prSet presAssocID="{3B5DF799-A6B9-45C1-A5C8-4C6A36C56138}" presName="comp" presStyleCnt="0"/>
      <dgm:spPr/>
    </dgm:pt>
    <dgm:pt modelId="{B05448DB-094E-483B-B5A5-B3C14BF7911F}" type="pres">
      <dgm:prSet presAssocID="{3B5DF799-A6B9-45C1-A5C8-4C6A36C56138}" presName="box" presStyleLbl="node1" presStyleIdx="4" presStyleCnt="6"/>
      <dgm:spPr/>
      <dgm:t>
        <a:bodyPr/>
        <a:lstStyle/>
        <a:p>
          <a:endParaRPr lang="ru-RU"/>
        </a:p>
      </dgm:t>
    </dgm:pt>
    <dgm:pt modelId="{DDE68F39-97C4-4023-9A59-F31B15DA8C8B}" type="pres">
      <dgm:prSet presAssocID="{3B5DF799-A6B9-45C1-A5C8-4C6A36C56138}" presName="img" presStyleLbl="fgImgPlace1" presStyleIdx="4" presStyleCnt="6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1000" b="-31000"/>
          </a:stretch>
        </a:blipFill>
      </dgm:spPr>
    </dgm:pt>
    <dgm:pt modelId="{2189DC8D-BD5F-422C-9C4F-22582F6FA6A9}" type="pres">
      <dgm:prSet presAssocID="{3B5DF799-A6B9-45C1-A5C8-4C6A36C56138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D54CE0-0FD7-485F-ADA0-C77667843B02}" type="pres">
      <dgm:prSet presAssocID="{E62743D6-B489-4266-AF45-56BACEBB3C39}" presName="spacer" presStyleCnt="0"/>
      <dgm:spPr/>
    </dgm:pt>
    <dgm:pt modelId="{64F17E21-066D-4321-A2BE-0AFCAE08F2AA}" type="pres">
      <dgm:prSet presAssocID="{FB5AC4A1-099B-4A76-A808-02C59850A46D}" presName="comp" presStyleCnt="0"/>
      <dgm:spPr/>
    </dgm:pt>
    <dgm:pt modelId="{9BCF1B4F-BF84-4DDF-AD67-8195030E4902}" type="pres">
      <dgm:prSet presAssocID="{FB5AC4A1-099B-4A76-A808-02C59850A46D}" presName="box" presStyleLbl="node1" presStyleIdx="5" presStyleCnt="6"/>
      <dgm:spPr/>
      <dgm:t>
        <a:bodyPr/>
        <a:lstStyle/>
        <a:p>
          <a:endParaRPr lang="ru-RU"/>
        </a:p>
      </dgm:t>
    </dgm:pt>
    <dgm:pt modelId="{E1137D6C-0243-4781-898A-96122A27850A}" type="pres">
      <dgm:prSet presAssocID="{FB5AC4A1-099B-4A76-A808-02C59850A46D}" presName="img" presStyleLbl="fgImgPlace1" presStyleIdx="5" presStyleCnt="6"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1000" b="-41000"/>
          </a:stretch>
        </a:blipFill>
      </dgm:spPr>
    </dgm:pt>
    <dgm:pt modelId="{3B298EF1-B7F0-466A-92B9-3010B318C640}" type="pres">
      <dgm:prSet presAssocID="{FB5AC4A1-099B-4A76-A808-02C59850A46D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E46058-ECD8-4183-9DC9-2F9B8B528428}" type="presOf" srcId="{CE8DF476-E08C-40D6-8CEB-C8640F0DA5AB}" destId="{70E670A3-3C42-4B4D-98D9-422BA67A8DC0}" srcOrd="1" destOrd="0" presId="urn:microsoft.com/office/officeart/2005/8/layout/vList4"/>
    <dgm:cxn modelId="{6CD5E12F-8A04-4493-8984-6242B9C267DC}" type="presOf" srcId="{F78AC7ED-89EF-4F29-8EDF-2A67150B2FA7}" destId="{D58C5C7F-5D73-42D1-A0CD-70DA59F89AC1}" srcOrd="1" destOrd="0" presId="urn:microsoft.com/office/officeart/2005/8/layout/vList4"/>
    <dgm:cxn modelId="{CBF12461-013D-4CE4-93B8-8009C0E023B6}" type="presOf" srcId="{FB5AC4A1-099B-4A76-A808-02C59850A46D}" destId="{3B298EF1-B7F0-466A-92B9-3010B318C640}" srcOrd="1" destOrd="0" presId="urn:microsoft.com/office/officeart/2005/8/layout/vList4"/>
    <dgm:cxn modelId="{8119D4F5-9044-4A02-9433-DC5316DFCBF4}" type="presOf" srcId="{B21D5E32-D92F-47A7-ADAE-8A9984D53719}" destId="{8DA8CA4D-7268-44DC-B8DA-7B0BB6AAED5A}" srcOrd="0" destOrd="0" presId="urn:microsoft.com/office/officeart/2005/8/layout/vList4"/>
    <dgm:cxn modelId="{7DB16450-A76E-46D8-9D5E-82AE8F85CDAF}" srcId="{E864F801-51B1-45E6-A967-264231A8197A}" destId="{B21D5E32-D92F-47A7-ADAE-8A9984D53719}" srcOrd="0" destOrd="0" parTransId="{D2D37C02-B968-44D8-8342-C677B8248269}" sibTransId="{2B7995BB-5B0A-49CB-AB3D-7AD321AD0845}"/>
    <dgm:cxn modelId="{B347C392-B3C0-4DD9-AF07-777AFA1DB730}" type="presOf" srcId="{CD959E86-54BE-4786-B6BC-07FAB6F1057A}" destId="{45928643-B683-4F2D-BFEB-14ED6CC9383F}" srcOrd="1" destOrd="0" presId="urn:microsoft.com/office/officeart/2005/8/layout/vList4"/>
    <dgm:cxn modelId="{5243B5D3-5C23-4584-833D-D6B6ABB1B735}" srcId="{E864F801-51B1-45E6-A967-264231A8197A}" destId="{F78AC7ED-89EF-4F29-8EDF-2A67150B2FA7}" srcOrd="3" destOrd="0" parTransId="{D62A9E22-6A8A-47CB-92C9-BC9EF59C836A}" sibTransId="{4BE5EB22-1503-4F90-BFFD-B9DE9F44B33D}"/>
    <dgm:cxn modelId="{5CFCB008-2053-4112-8458-4D4E9ADBFEDA}" type="presOf" srcId="{B21D5E32-D92F-47A7-ADAE-8A9984D53719}" destId="{C5B9E42A-112B-4469-A772-4313E060CE3A}" srcOrd="1" destOrd="0" presId="urn:microsoft.com/office/officeart/2005/8/layout/vList4"/>
    <dgm:cxn modelId="{C1489DC1-5004-4760-B059-7B6F9178EF28}" type="presOf" srcId="{CE8DF476-E08C-40D6-8CEB-C8640F0DA5AB}" destId="{9436735D-4E21-4483-A72A-27807C141F92}" srcOrd="0" destOrd="0" presId="urn:microsoft.com/office/officeart/2005/8/layout/vList4"/>
    <dgm:cxn modelId="{2206B6EA-0B59-4646-A648-06AF5C9F6CAB}" srcId="{E864F801-51B1-45E6-A967-264231A8197A}" destId="{3B5DF799-A6B9-45C1-A5C8-4C6A36C56138}" srcOrd="4" destOrd="0" parTransId="{23843446-69CB-4199-911E-D8BFED7D4DFA}" sibTransId="{E62743D6-B489-4266-AF45-56BACEBB3C39}"/>
    <dgm:cxn modelId="{5C0B1A9C-8923-4117-8968-CE1A9760E223}" type="presOf" srcId="{3B5DF799-A6B9-45C1-A5C8-4C6A36C56138}" destId="{2189DC8D-BD5F-422C-9C4F-22582F6FA6A9}" srcOrd="1" destOrd="0" presId="urn:microsoft.com/office/officeart/2005/8/layout/vList4"/>
    <dgm:cxn modelId="{880063C0-A153-410F-A1B3-F4499B688025}" type="presOf" srcId="{CD959E86-54BE-4786-B6BC-07FAB6F1057A}" destId="{0123F583-0580-40F2-8337-2844D8E7ECA6}" srcOrd="0" destOrd="0" presId="urn:microsoft.com/office/officeart/2005/8/layout/vList4"/>
    <dgm:cxn modelId="{EA464659-C724-48C3-B3C8-14EE682B6B0B}" srcId="{E864F801-51B1-45E6-A967-264231A8197A}" destId="{CE8DF476-E08C-40D6-8CEB-C8640F0DA5AB}" srcOrd="1" destOrd="0" parTransId="{4768A1B0-C545-4507-A617-8DF4E165F541}" sibTransId="{9BF4DC7F-C4C0-40CB-BE65-A2293B0E24EA}"/>
    <dgm:cxn modelId="{735E8989-A64A-4FEB-9065-6BB5446D5F49}" srcId="{E864F801-51B1-45E6-A967-264231A8197A}" destId="{CD959E86-54BE-4786-B6BC-07FAB6F1057A}" srcOrd="2" destOrd="0" parTransId="{7AAF84FE-9CB4-4C95-9526-8C0EC5BD35B1}" sibTransId="{A99FF8F2-37E3-4339-A856-3E92C1A45329}"/>
    <dgm:cxn modelId="{8A084C34-7269-4E9E-B1D0-16B0F5072171}" type="presOf" srcId="{FB5AC4A1-099B-4A76-A808-02C59850A46D}" destId="{9BCF1B4F-BF84-4DDF-AD67-8195030E4902}" srcOrd="0" destOrd="0" presId="urn:microsoft.com/office/officeart/2005/8/layout/vList4"/>
    <dgm:cxn modelId="{130BA0D5-5A2F-4E63-BAB6-883BD11470AC}" type="presOf" srcId="{3B5DF799-A6B9-45C1-A5C8-4C6A36C56138}" destId="{B05448DB-094E-483B-B5A5-B3C14BF7911F}" srcOrd="0" destOrd="0" presId="urn:microsoft.com/office/officeart/2005/8/layout/vList4"/>
    <dgm:cxn modelId="{7981C677-ECF8-4E70-B9F6-695A01952C79}" srcId="{E864F801-51B1-45E6-A967-264231A8197A}" destId="{FB5AC4A1-099B-4A76-A808-02C59850A46D}" srcOrd="5" destOrd="0" parTransId="{F823379E-AA49-4FC6-8A1D-4894A0F1E2B7}" sibTransId="{654B3741-5794-45C2-8D9D-44ECFA1514A1}"/>
    <dgm:cxn modelId="{CADF5855-2F65-4FF1-8519-8B5B6DDB536E}" type="presOf" srcId="{E864F801-51B1-45E6-A967-264231A8197A}" destId="{A6EAD770-5499-4C37-A09E-C1342093A50F}" srcOrd="0" destOrd="0" presId="urn:microsoft.com/office/officeart/2005/8/layout/vList4"/>
    <dgm:cxn modelId="{F42FAEA2-305B-4E7D-9950-EF69471F894B}" type="presOf" srcId="{F78AC7ED-89EF-4F29-8EDF-2A67150B2FA7}" destId="{0E001BA1-F3B9-4D9D-8C4C-6586D9136A1B}" srcOrd="0" destOrd="0" presId="urn:microsoft.com/office/officeart/2005/8/layout/vList4"/>
    <dgm:cxn modelId="{752EA04D-3324-466F-A90C-668E17853DBD}" type="presParOf" srcId="{A6EAD770-5499-4C37-A09E-C1342093A50F}" destId="{7E7DC4CE-C279-46D0-877F-F8E4A3293E92}" srcOrd="0" destOrd="0" presId="urn:microsoft.com/office/officeart/2005/8/layout/vList4"/>
    <dgm:cxn modelId="{E2D35196-3763-4A0C-BC18-97211B475D51}" type="presParOf" srcId="{7E7DC4CE-C279-46D0-877F-F8E4A3293E92}" destId="{8DA8CA4D-7268-44DC-B8DA-7B0BB6AAED5A}" srcOrd="0" destOrd="0" presId="urn:microsoft.com/office/officeart/2005/8/layout/vList4"/>
    <dgm:cxn modelId="{D463CAE0-861F-4A73-8D1D-8EA7213ACFE2}" type="presParOf" srcId="{7E7DC4CE-C279-46D0-877F-F8E4A3293E92}" destId="{59842665-6DAF-41EC-BD8E-8F5053ACD0E6}" srcOrd="1" destOrd="0" presId="urn:microsoft.com/office/officeart/2005/8/layout/vList4"/>
    <dgm:cxn modelId="{B4DF9C47-44B9-4F5B-8366-A475153DA61A}" type="presParOf" srcId="{7E7DC4CE-C279-46D0-877F-F8E4A3293E92}" destId="{C5B9E42A-112B-4469-A772-4313E060CE3A}" srcOrd="2" destOrd="0" presId="urn:microsoft.com/office/officeart/2005/8/layout/vList4"/>
    <dgm:cxn modelId="{B5F17175-DA3F-4460-A9A8-C1B5A53B7185}" type="presParOf" srcId="{A6EAD770-5499-4C37-A09E-C1342093A50F}" destId="{AB6E03D2-E834-43E2-82AA-3FBF4F643DB5}" srcOrd="1" destOrd="0" presId="urn:microsoft.com/office/officeart/2005/8/layout/vList4"/>
    <dgm:cxn modelId="{3332846C-E68E-49CB-88E4-8EE2DECAB1CA}" type="presParOf" srcId="{A6EAD770-5499-4C37-A09E-C1342093A50F}" destId="{0411AF39-F11D-4417-BD28-C9F0440B3369}" srcOrd="2" destOrd="0" presId="urn:microsoft.com/office/officeart/2005/8/layout/vList4"/>
    <dgm:cxn modelId="{B5B36B29-7D36-4AC8-90E5-1FAFB85609B3}" type="presParOf" srcId="{0411AF39-F11D-4417-BD28-C9F0440B3369}" destId="{9436735D-4E21-4483-A72A-27807C141F92}" srcOrd="0" destOrd="0" presId="urn:microsoft.com/office/officeart/2005/8/layout/vList4"/>
    <dgm:cxn modelId="{B8E535D6-7278-49B2-A991-CAFC3F99F0B8}" type="presParOf" srcId="{0411AF39-F11D-4417-BD28-C9F0440B3369}" destId="{2D1A22C6-23E9-4F15-9707-532015832666}" srcOrd="1" destOrd="0" presId="urn:microsoft.com/office/officeart/2005/8/layout/vList4"/>
    <dgm:cxn modelId="{F9C5BFFB-5982-4F70-89DE-59A5F5B2B19C}" type="presParOf" srcId="{0411AF39-F11D-4417-BD28-C9F0440B3369}" destId="{70E670A3-3C42-4B4D-98D9-422BA67A8DC0}" srcOrd="2" destOrd="0" presId="urn:microsoft.com/office/officeart/2005/8/layout/vList4"/>
    <dgm:cxn modelId="{A7EAE452-0150-4B79-A57E-9BD3674E1629}" type="presParOf" srcId="{A6EAD770-5499-4C37-A09E-C1342093A50F}" destId="{18B26118-AB0C-4488-8BC5-BF0A69439BB0}" srcOrd="3" destOrd="0" presId="urn:microsoft.com/office/officeart/2005/8/layout/vList4"/>
    <dgm:cxn modelId="{20B41A40-E9FD-464F-9C04-EE92DF996BE1}" type="presParOf" srcId="{A6EAD770-5499-4C37-A09E-C1342093A50F}" destId="{1A3F0D15-D870-42A2-9AC4-3BCF6128B4AE}" srcOrd="4" destOrd="0" presId="urn:microsoft.com/office/officeart/2005/8/layout/vList4"/>
    <dgm:cxn modelId="{DBE4BF77-0638-4936-987B-C806CABD2DDC}" type="presParOf" srcId="{1A3F0D15-D870-42A2-9AC4-3BCF6128B4AE}" destId="{0123F583-0580-40F2-8337-2844D8E7ECA6}" srcOrd="0" destOrd="0" presId="urn:microsoft.com/office/officeart/2005/8/layout/vList4"/>
    <dgm:cxn modelId="{BB36F236-22FC-416B-9A32-1745EEA077F5}" type="presParOf" srcId="{1A3F0D15-D870-42A2-9AC4-3BCF6128B4AE}" destId="{D976A7FA-96C7-4094-92E8-C22D16DDF2D1}" srcOrd="1" destOrd="0" presId="urn:microsoft.com/office/officeart/2005/8/layout/vList4"/>
    <dgm:cxn modelId="{B1846775-7AFA-4C6C-BC55-A952310988A7}" type="presParOf" srcId="{1A3F0D15-D870-42A2-9AC4-3BCF6128B4AE}" destId="{45928643-B683-4F2D-BFEB-14ED6CC9383F}" srcOrd="2" destOrd="0" presId="urn:microsoft.com/office/officeart/2005/8/layout/vList4"/>
    <dgm:cxn modelId="{A6B458F1-E2EC-4486-ABA2-798FA460F285}" type="presParOf" srcId="{A6EAD770-5499-4C37-A09E-C1342093A50F}" destId="{F6F2BCC5-835E-4897-B149-111ECF813D01}" srcOrd="5" destOrd="0" presId="urn:microsoft.com/office/officeart/2005/8/layout/vList4"/>
    <dgm:cxn modelId="{FD54688F-3FF5-48D8-8334-80F71E614B37}" type="presParOf" srcId="{A6EAD770-5499-4C37-A09E-C1342093A50F}" destId="{00AC1E1F-69C4-45F3-89B1-6CF2353385A1}" srcOrd="6" destOrd="0" presId="urn:microsoft.com/office/officeart/2005/8/layout/vList4"/>
    <dgm:cxn modelId="{7C9EC0BC-20E5-40BF-9570-67C6F24F2A20}" type="presParOf" srcId="{00AC1E1F-69C4-45F3-89B1-6CF2353385A1}" destId="{0E001BA1-F3B9-4D9D-8C4C-6586D9136A1B}" srcOrd="0" destOrd="0" presId="urn:microsoft.com/office/officeart/2005/8/layout/vList4"/>
    <dgm:cxn modelId="{7A8095F9-8A86-4A7C-A1D4-6FE39B31FAE0}" type="presParOf" srcId="{00AC1E1F-69C4-45F3-89B1-6CF2353385A1}" destId="{DDD80E84-1671-4497-90C0-3F9B91D04EE8}" srcOrd="1" destOrd="0" presId="urn:microsoft.com/office/officeart/2005/8/layout/vList4"/>
    <dgm:cxn modelId="{7FCD223A-2AF4-4F1F-9CC4-EABAAC911366}" type="presParOf" srcId="{00AC1E1F-69C4-45F3-89B1-6CF2353385A1}" destId="{D58C5C7F-5D73-42D1-A0CD-70DA59F89AC1}" srcOrd="2" destOrd="0" presId="urn:microsoft.com/office/officeart/2005/8/layout/vList4"/>
    <dgm:cxn modelId="{14834D1F-EBDC-4316-9263-A5FDADA0572C}" type="presParOf" srcId="{A6EAD770-5499-4C37-A09E-C1342093A50F}" destId="{C9E579FF-404E-4E66-BE43-2FE24E3148C5}" srcOrd="7" destOrd="0" presId="urn:microsoft.com/office/officeart/2005/8/layout/vList4"/>
    <dgm:cxn modelId="{6C33C0DC-5FF9-441A-9278-BD1CF6F87B90}" type="presParOf" srcId="{A6EAD770-5499-4C37-A09E-C1342093A50F}" destId="{AC61660E-D627-4657-98E0-AC43C8C2E237}" srcOrd="8" destOrd="0" presId="urn:microsoft.com/office/officeart/2005/8/layout/vList4"/>
    <dgm:cxn modelId="{98FBE2D4-64E4-4422-B3DE-78120BCB793B}" type="presParOf" srcId="{AC61660E-D627-4657-98E0-AC43C8C2E237}" destId="{B05448DB-094E-483B-B5A5-B3C14BF7911F}" srcOrd="0" destOrd="0" presId="urn:microsoft.com/office/officeart/2005/8/layout/vList4"/>
    <dgm:cxn modelId="{BF9E5FDC-85EA-4910-9B34-AC08F2549E4C}" type="presParOf" srcId="{AC61660E-D627-4657-98E0-AC43C8C2E237}" destId="{DDE68F39-97C4-4023-9A59-F31B15DA8C8B}" srcOrd="1" destOrd="0" presId="urn:microsoft.com/office/officeart/2005/8/layout/vList4"/>
    <dgm:cxn modelId="{968ED5AD-C3F1-4B2B-A823-6377AB741565}" type="presParOf" srcId="{AC61660E-D627-4657-98E0-AC43C8C2E237}" destId="{2189DC8D-BD5F-422C-9C4F-22582F6FA6A9}" srcOrd="2" destOrd="0" presId="urn:microsoft.com/office/officeart/2005/8/layout/vList4"/>
    <dgm:cxn modelId="{B11F45D8-CDD8-4A57-82C7-915A5B0D6B7A}" type="presParOf" srcId="{A6EAD770-5499-4C37-A09E-C1342093A50F}" destId="{31D54CE0-0FD7-485F-ADA0-C77667843B02}" srcOrd="9" destOrd="0" presId="urn:microsoft.com/office/officeart/2005/8/layout/vList4"/>
    <dgm:cxn modelId="{3A5E0D6E-E794-4020-BF58-4441EB96B86F}" type="presParOf" srcId="{A6EAD770-5499-4C37-A09E-C1342093A50F}" destId="{64F17E21-066D-4321-A2BE-0AFCAE08F2AA}" srcOrd="10" destOrd="0" presId="urn:microsoft.com/office/officeart/2005/8/layout/vList4"/>
    <dgm:cxn modelId="{0BD013D7-CA0C-4466-A826-30D6FFA1AEA3}" type="presParOf" srcId="{64F17E21-066D-4321-A2BE-0AFCAE08F2AA}" destId="{9BCF1B4F-BF84-4DDF-AD67-8195030E4902}" srcOrd="0" destOrd="0" presId="urn:microsoft.com/office/officeart/2005/8/layout/vList4"/>
    <dgm:cxn modelId="{B40A0CE3-031C-416A-BDB3-A028D99FE2B3}" type="presParOf" srcId="{64F17E21-066D-4321-A2BE-0AFCAE08F2AA}" destId="{E1137D6C-0243-4781-898A-96122A27850A}" srcOrd="1" destOrd="0" presId="urn:microsoft.com/office/officeart/2005/8/layout/vList4"/>
    <dgm:cxn modelId="{B6AB6D9B-881F-4289-9852-737468C07333}" type="presParOf" srcId="{64F17E21-066D-4321-A2BE-0AFCAE08F2AA}" destId="{3B298EF1-B7F0-466A-92B9-3010B318C640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29838" cy="497125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0" y="2"/>
            <a:ext cx="2929838" cy="497125"/>
          </a:xfrm>
          <a:prstGeom prst="rect">
            <a:avLst/>
          </a:prstGeom>
        </p:spPr>
        <p:txBody>
          <a:bodyPr vert="horz" lIns="91513" tIns="45757" rIns="91513" bIns="45757" rtlCol="0"/>
          <a:lstStyle>
            <a:lvl1pPr algn="r">
              <a:defRPr sz="1200"/>
            </a:lvl1pPr>
          </a:lstStyle>
          <a:p>
            <a:fld id="{999D6C26-7258-4DDB-B8DB-26F903590B9C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3" tIns="45757" rIns="91513" bIns="4575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1"/>
          </a:xfrm>
          <a:prstGeom prst="rect">
            <a:avLst/>
          </a:prstGeom>
        </p:spPr>
        <p:txBody>
          <a:bodyPr vert="horz" lIns="91513" tIns="45757" rIns="91513" bIns="4575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5"/>
            <a:ext cx="2929838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0" y="9443665"/>
            <a:ext cx="2929838" cy="497125"/>
          </a:xfrm>
          <a:prstGeom prst="rect">
            <a:avLst/>
          </a:prstGeom>
        </p:spPr>
        <p:txBody>
          <a:bodyPr vert="horz" lIns="91513" tIns="45757" rIns="91513" bIns="45757" rtlCol="0" anchor="b"/>
          <a:lstStyle>
            <a:lvl1pPr algn="r">
              <a:defRPr sz="1200"/>
            </a:lvl1pPr>
          </a:lstStyle>
          <a:p>
            <a:fld id="{FB1B3416-05EE-426D-9A5D-AF8726FC8A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260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052" indent="-28290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6392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0950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095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4830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2566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0301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8037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C5E8D4C-0BB8-45A8-8303-C6D8367F2B18}" type="slidenum">
              <a:rPr lang="ru-RU" altLang="ru-RU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7</a:t>
            </a:fld>
            <a:endParaRPr lang="ru-RU" altLang="ru-RU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62570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8C5F56-7D8E-4A1C-BE94-A85D3FC47EBC}" type="slidenum">
              <a:rPr lang="ru-RU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27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9052" indent="-282906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36392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0950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47095" indent="-22727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04830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62566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0301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78037" indent="-22727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D50D324-A91F-4DAE-8B7B-3FEE8276202C}" type="slidenum">
              <a:rPr lang="ru-RU" altLang="ru-RU" smtClean="0">
                <a:solidFill>
                  <a:prstClr val="black"/>
                </a:solidFill>
                <a:latin typeface="Tahoma" panose="020B0604030504040204" pitchFamily="34" charset="0"/>
              </a:rPr>
              <a:pPr>
                <a:spcBef>
                  <a:spcPct val="0"/>
                </a:spcBef>
              </a:pPr>
              <a:t>8</a:t>
            </a:fld>
            <a:endParaRPr lang="ru-RU" altLang="ru-RU" smtClean="0">
              <a:solidFill>
                <a:prstClr val="black"/>
              </a:solidFill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8667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71FEC1-ECA8-438C-8FD4-C79D9C24269D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900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48C5F56-7D8E-4A1C-BE94-A85D3FC47EBC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10</a:t>
            </a:fld>
            <a:endParaRPr lang="ru-RU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348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7675" indent="-283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34885" indent="-2269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88839" indent="-2269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42792" indent="-2269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496746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50700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04654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58608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E1DACBA2-3C54-477E-B12B-ADC2AA62A937}" type="slidenum">
              <a:rPr lang="ru-RU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936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3355" indent="-284553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8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1810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9013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9413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9814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40214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900615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D5D8B13E-4BBA-4DFA-AFD1-51F0DB057C0E}" type="slidenum">
              <a:rPr lang="ru-RU" altLang="ru-RU" smtClean="0">
                <a:solidFill>
                  <a:prstClr val="black"/>
                </a:solidFill>
              </a:rPr>
              <a:pPr/>
              <a:t>15</a:t>
            </a:fld>
            <a:endParaRPr lang="ru-RU" alt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17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3355" indent="-284553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8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1810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9013" indent="-228602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9413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9814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40214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900615" indent="-22860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46860E56-B969-4AD3-A966-3DAECF34DA20}" type="slidenum">
              <a:rPr lang="ru-RU" altLang="ru-RU">
                <a:solidFill>
                  <a:prstClr val="black"/>
                </a:solidFill>
              </a:rPr>
              <a:pPr/>
              <a:t>16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698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37675" indent="-283721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34885" indent="-226977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588839" indent="-226977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42792" indent="-226977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496746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50700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04654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58608" indent="-226977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11F025CB-5E40-40CD-8632-4A1D42825289}" type="slidenum">
              <a:rPr lang="ru-RU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8343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B3416-05EE-426D-9A5D-AF8726FC8A07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960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7.xml"/><Relationship Id="rId1" Type="http://schemas.openxmlformats.org/officeDocument/2006/relationships/themeOverride" Target="../theme/themeOverride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81264-5820-4DBE-B9E6-33351C9B64CF}" type="datetime1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D5A81-289B-4236-9B7C-20558AAE7A45}" type="datetime1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B85C2-08BC-4436-B9B8-67F1501D6099}" type="datetime1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630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4138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6559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424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17985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7938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2543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928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0901A-D095-4A5E-A0AE-F4C43B1C5B59}" type="datetime1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8263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680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3704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8062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149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2223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3681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1465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291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BF9721-370F-4974-A9D4-1BA4130DC1EE}" type="datetime1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34135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0998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97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618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64882-B284-4DEA-9E24-F6D9A35F9D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01382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C83A-1E2F-490D-9C09-DF256EF6D6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7951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40AC-E6A3-4B19-904D-896E96A1C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9289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72E8-ECCE-48DF-AEF9-537004C67E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88259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2AEC-4160-4F4C-AE58-7AC494D790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67735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6E09-F14F-4DFD-A6B2-23E5750AA8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6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31CBE-10DE-4F3B-A035-7590B0A85A10}" type="datetime1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852E6-4CAF-4C33-B490-4B887B13B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73279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E097-409E-43C2-8538-5B9023791C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74812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BEC8-3522-41C9-827D-9AA3B619FF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6057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01C-FA45-4947-BE3B-089EA4E14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33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67BCE-7B24-4199-AAB0-B86544D5F9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3680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1A9A9-3395-4F5E-B6B7-6D9BC03676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F70D9-EC14-47AE-8B26-5DD5607457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579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64882-B284-4DEA-9E24-F6D9A35F9D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0584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C83A-1E2F-490D-9C09-DF256EF6D6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981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40AC-E6A3-4B19-904D-896E96A1C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79539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72E8-ECCE-48DF-AEF9-537004C67E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331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F6C18-8509-4842-9F08-065A3A71A697}" type="datetime1">
              <a:rPr lang="ru-RU" smtClean="0"/>
              <a:t>04.02.2020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2AEC-4160-4F4C-AE58-7AC494D790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1736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6E09-F14F-4DFD-A6B2-23E5750AA8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71842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852E6-4CAF-4C33-B490-4B887B13B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8308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E097-409E-43C2-8538-5B9023791C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2547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BEC8-3522-41C9-827D-9AA3B619FF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45943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01C-FA45-4947-BE3B-089EA4E14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25774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67BCE-7B24-4199-AAB0-B86544D5F9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34115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1A9A9-3395-4F5E-B6B7-6D9BC03676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F70D9-EC14-47AE-8B26-5DD5607457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25437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764882-B284-4DEA-9E24-F6D9A35F9D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1368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C83A-1E2F-490D-9C09-DF256EF6D6E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201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58F42-53E3-4943-B691-904CD13B580F}" type="datetime1">
              <a:rPr lang="ru-RU" smtClean="0"/>
              <a:t>04.02.2020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40AC-E6A3-4B19-904D-896E96A1C1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96398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272E8-ECCE-48DF-AEF9-537004C67E3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1024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E2AEC-4160-4F4C-AE58-7AC494D790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52438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86E09-F14F-4DFD-A6B2-23E5750AA8E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98908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852E6-4CAF-4C33-B490-4B887B13B8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5128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B7E097-409E-43C2-8538-5B9023791CB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53472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BEC8-3522-41C9-827D-9AA3B619FF3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42585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C501C-FA45-4947-BE3B-089EA4E1411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7517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67BCE-7B24-4199-AAB0-B86544D5F90A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71031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1A9A9-3395-4F5E-B6B7-6D9BC03676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F70D9-EC14-47AE-8B26-5DD56074576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7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CD2B5-C0CF-4B9B-9D43-4857A128C5C3}" type="datetime1">
              <a:rPr lang="ru-RU" smtClean="0"/>
              <a:t>04.02.2020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4BB6E52B-A8A6-452F-9E7F-996C2FAE95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13094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0845D-F168-4C37-91F7-3E87809A9E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438466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pPr>
              <a:defRPr/>
            </a:pPr>
            <a:fld id="{A1AB6E42-0E6D-4B72-9B9B-3AD4D4BCBD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12170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E1945-354F-488B-9E4A-0D06761927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484776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378A7-EC0D-44D1-B9E9-20332793F9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84878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C3A19-6E10-4407-BDC8-E9D712330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28814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1D5CA-345F-4426-B868-ECCEB48784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434416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EDC3B-0956-415B-97D4-E4CB0D0C96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910556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D8BB1-B184-4AE2-B143-AB7C2DAC47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37959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76C43-2EF6-4260-9853-DDAD252C04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4714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AFB24-AC39-4C94-8682-546AC747D14F}" type="datetime1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86FA1-31E2-4D5E-96BB-1550407BE59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8701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3C3E5-86F3-4D3F-832E-577AA51D9012}" type="datetime1">
              <a:rPr lang="ru-RU" smtClean="0"/>
              <a:t>04.02.2020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68B20-46F2-48C2-A4DF-B1A7329DEB33}" type="datetime1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C631B-50D0-46D1-B57D-2ACCE154A8A7}" type="datetimeFigureOut">
              <a:rPr lang="ru-RU" smtClean="0"/>
              <a:t>04.02.2020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9D9DE-4E9B-4506-BBCE-71DFCA46E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536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9CE7C-24F1-4E17-BA9D-8C8984D6AE87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84677-D630-4AF7-8D83-4BD4EAF33BA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536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396C-BDE4-48F7-A84B-79461B51F6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14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396C-BDE4-48F7-A84B-79461B51F6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950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8396C-BDE4-48F7-A84B-79461B51F6F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04.02.2020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36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Tahoma" pitchFamily="34" charset="0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4617B">
                  <a:shade val="90000"/>
                </a:srgbClr>
              </a:solidFill>
              <a:latin typeface="Tahoma" pitchFamily="34" charset="0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B8717-1D3A-404D-A5E3-8B1852CBB236}" type="slidenum">
              <a:rPr lang="ru-RU" altLang="ru-RU">
                <a:latin typeface="Tahoma" pitchFamily="34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latin typeface="Tahoma" pitchFamily="34" charset="0"/>
              <a:cs typeface="Arial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Tahoma" pitchFamily="34" charset="0"/>
                <a:cs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Tahoma" pitchFamily="34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344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chart" Target="../charts/chart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1.xml"/><Relationship Id="rId5" Type="http://schemas.openxmlformats.org/officeDocument/2006/relationships/chart" Target="../charts/chart10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7.xml"/><Relationship Id="rId4" Type="http://schemas.openxmlformats.org/officeDocument/2006/relationships/chart" Target="../charts/char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9.xml"/><Relationship Id="rId4" Type="http://schemas.openxmlformats.org/officeDocument/2006/relationships/chart" Target="../charts/char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1.xml"/><Relationship Id="rId4" Type="http://schemas.openxmlformats.org/officeDocument/2006/relationships/chart" Target="../charts/char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Relationship Id="rId5" Type="http://schemas.openxmlformats.org/officeDocument/2006/relationships/chart" Target="../charts/chart16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7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chart" Target="../charts/chart19.xml"/><Relationship Id="rId5" Type="http://schemas.openxmlformats.org/officeDocument/2006/relationships/chart" Target="../charts/chart18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eg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5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6.png"/><Relationship Id="rId9" Type="http://schemas.microsoft.com/office/2007/relationships/diagramDrawing" Target="../diagrams/drawing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chart" Target="../charts/char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Мои документы\Рабочий стол\Личное\город\5668911_x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1" y="525066"/>
            <a:ext cx="8848802" cy="5896198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FF">
              <a:shade val="85000"/>
              <a:alpha val="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25066"/>
            <a:ext cx="941925" cy="1093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1343854950"/>
              </p:ext>
            </p:extLst>
          </p:nvPr>
        </p:nvGraphicFramePr>
        <p:xfrm>
          <a:off x="107504" y="2598321"/>
          <a:ext cx="252028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1619672" y="980728"/>
            <a:ext cx="69127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Доклад об итогах работы Министерства ЖКХ и энергетики  Камчатского края за 2019 год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1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Рисунок 6" descr="герб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57213" y="3546462"/>
            <a:ext cx="502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dirty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2143116"/>
            <a:ext cx="8852039" cy="310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5113" indent="-265113" fontAlgn="base">
              <a:lnSpc>
                <a:spcPct val="110000"/>
              </a:lnSpc>
              <a:spcBef>
                <a:spcPts val="300"/>
              </a:spcBef>
              <a:spcAft>
                <a:spcPct val="0"/>
              </a:spcAft>
              <a:buFont typeface="Wingdings" pitchFamily="2" charset="2"/>
              <a:buChar char="§"/>
              <a:defRPr/>
            </a:pPr>
            <a:endParaRPr lang="ru-RU" sz="14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900113" y="332656"/>
            <a:ext cx="7632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Бюджетное финансирование в целях доступности предоставляемых коммунальных услуг населению </a:t>
            </a:r>
            <a:endParaRPr lang="ru-RU" sz="2000" b="1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4F81BD">
                    <a:lumMod val="50000"/>
                  </a:srgbClr>
                </a:solidFill>
              </a:rPr>
              <a:t>в 2018-2019 </a:t>
            </a: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годы</a:t>
            </a:r>
          </a:p>
        </p:txBody>
      </p:sp>
      <p:graphicFrame>
        <p:nvGraphicFramePr>
          <p:cNvPr id="10" name="Объект 4" title="Субсидии краевого бюджета РСО для льготных тарифов на КУ населению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0" y="1402963"/>
          <a:ext cx="2865595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Объект 4" title="Субсидии краевого бюджета РСО для льготных тарифов на КУ населению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122340" y="1402963"/>
          <a:ext cx="2865595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5" name="Объект 4" title="Субсидии краевого бюджета РСО для льготных тарифов на КУ населению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226215" y="1402963"/>
          <a:ext cx="2865595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A8DF53-A30F-4CEC-BEAC-B2A15248BC7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64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664790" y="231545"/>
            <a:ext cx="84978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Жилищная политика</a:t>
            </a:r>
            <a:endParaRPr lang="ru-RU" sz="2400" b="1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920880" cy="1194634"/>
          </a:xfrm>
        </p:spPr>
        <p:txBody>
          <a:bodyPr>
            <a:no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Граждане, претендующие на жилые помещения жилищного фонда Камчатского края, предоставляемые по договору социального найма (по состоянию на </a:t>
            </a:r>
            <a:r>
              <a:rPr lang="ru-RU" sz="2000" b="1" dirty="0" smtClean="0">
                <a:cs typeface="Times New Roman" panose="02020603050405020304" pitchFamily="18" charset="0"/>
              </a:rPr>
              <a:t>31.12.2019)</a:t>
            </a:r>
            <a:r>
              <a:rPr lang="ru-RU" sz="2000" b="1" dirty="0">
                <a:cs typeface="Times New Roman" panose="02020603050405020304" pitchFamily="18" charset="0"/>
              </a:rPr>
              <a:t/>
            </a:r>
            <a:br>
              <a:rPr lang="ru-RU" sz="2000" b="1" dirty="0">
                <a:cs typeface="Times New Roman" panose="02020603050405020304" pitchFamily="18" charset="0"/>
              </a:rPr>
            </a:b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408112" y="1916832"/>
          <a:ext cx="8291264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0348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3"/>
            <a:ext cx="9180512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683568" y="184056"/>
            <a:ext cx="84978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Жилищная политика</a:t>
            </a:r>
            <a:endParaRPr lang="ru-RU" sz="2400" b="1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1043608" y="634429"/>
            <a:ext cx="7920880" cy="1252728"/>
          </a:xfrm>
        </p:spPr>
        <p:txBody>
          <a:bodyPr>
            <a:noAutofit/>
          </a:bodyPr>
          <a:lstStyle/>
          <a:p>
            <a:r>
              <a:rPr lang="ru-RU" sz="2000" b="1" dirty="0">
                <a:cs typeface="Times New Roman" panose="02020603050405020304" pitchFamily="18" charset="0"/>
              </a:rPr>
              <a:t>Динамика обеспечения жилыми помещениями </a:t>
            </a:r>
            <a:r>
              <a:rPr lang="ru-RU" sz="2000" b="1" dirty="0" smtClean="0">
                <a:cs typeface="Times New Roman" panose="02020603050405020304" pitchFamily="18" charset="0"/>
              </a:rPr>
              <a:t>граждан, претендующих на жилые помещения жилищного фонда Камчатского края</a:t>
            </a:r>
            <a:r>
              <a:rPr lang="ru-RU" sz="2000" b="1" dirty="0">
                <a:cs typeface="Times New Roman" panose="02020603050405020304" pitchFamily="18" charset="0"/>
              </a:rPr>
              <a:t/>
            </a:r>
            <a:br>
              <a:rPr lang="ru-RU" sz="2000" b="1" dirty="0">
                <a:cs typeface="Times New Roman" panose="02020603050405020304" pitchFamily="18" charset="0"/>
              </a:rPr>
            </a:br>
            <a:endParaRPr lang="ru-RU" sz="20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3691" y="1296242"/>
          <a:ext cx="8970309" cy="5373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7523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654496" y="209697"/>
            <a:ext cx="849788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Жилищная политика</a:t>
            </a:r>
            <a:endParaRPr lang="ru-RU" sz="2400" b="1" dirty="0">
              <a:solidFill>
                <a:prstClr val="black"/>
              </a:solidFill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115616" y="652571"/>
            <a:ext cx="7920880" cy="80033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dirty="0" smtClean="0">
                <a:cs typeface="Times New Roman" pitchFamily="18" charset="0"/>
              </a:rPr>
              <a:t>Динамика выдачи жилищной субсидии гражданам, проживающим на территории Камчатского края, </a:t>
            </a:r>
            <a:br>
              <a:rPr lang="ru-RU" sz="2000" b="1" dirty="0" smtClean="0">
                <a:cs typeface="Times New Roman" pitchFamily="18" charset="0"/>
              </a:rPr>
            </a:br>
            <a:r>
              <a:rPr lang="ru-RU" sz="2000" b="1" dirty="0" smtClean="0">
                <a:cs typeface="Times New Roman" pitchFamily="18" charset="0"/>
              </a:rPr>
              <a:t>выезжающим из районов Крайнего Севера</a:t>
            </a:r>
            <a:endParaRPr lang="ru-RU" sz="2000" b="1" dirty="0">
              <a:cs typeface="Times New Roman" pitchFamily="18" charset="0"/>
            </a:endParaRPr>
          </a:p>
        </p:txBody>
      </p:sp>
      <p:pic>
        <p:nvPicPr>
          <p:cNvPr id="14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Объект 3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-66215" y="1628800"/>
          <a:ext cx="8958695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6213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13" y="-73466"/>
            <a:ext cx="9180512" cy="199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4099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15900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78C23D8D-78F6-45D5-9074-5FF7974913FB}" type="slidenum">
              <a:rPr lang="ru-RU">
                <a:solidFill>
                  <a:srgbClr val="898989"/>
                </a:solidFill>
              </a:rPr>
              <a:pPr/>
              <a:t>14</a:t>
            </a:fld>
            <a:endParaRPr lang="ru-RU">
              <a:solidFill>
                <a:srgbClr val="898989"/>
              </a:solidFill>
            </a:endParaRP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547813" y="2195513"/>
            <a:ext cx="12239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4800">
              <a:solidFill>
                <a:prstClr val="black"/>
              </a:solidFill>
              <a:latin typeface="Impact" pitchFamily="34" charset="0"/>
            </a:endParaRPr>
          </a:p>
        </p:txBody>
      </p:sp>
      <p:sp>
        <p:nvSpPr>
          <p:cNvPr id="4102" name="TextBox 6"/>
          <p:cNvSpPr txBox="1">
            <a:spLocks noChangeArrowheads="1"/>
          </p:cNvSpPr>
          <p:nvPr/>
        </p:nvSpPr>
        <p:spPr bwMode="auto">
          <a:xfrm>
            <a:off x="2135188" y="1924050"/>
            <a:ext cx="12239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ru-RU" sz="4800">
              <a:solidFill>
                <a:prstClr val="black"/>
              </a:solidFill>
              <a:latin typeface="Impact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933700" y="228600"/>
            <a:ext cx="3313113" cy="1341438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ru-RU" sz="1400" b="1" dirty="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576388" y="28575"/>
            <a:ext cx="6840537" cy="1096963"/>
          </a:xfrm>
          <a:prstGeom prst="roundRect">
            <a:avLst/>
          </a:prstGeom>
          <a:noFill/>
          <a:ln>
            <a:noFill/>
          </a:ln>
          <a:effectLst>
            <a:outerShdw blurRad="40000" dist="20000" dir="5400000" rotWithShape="0">
              <a:srgbClr val="000000">
                <a:alpha val="23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Итоги программы капитального ремонта</a:t>
            </a:r>
          </a:p>
        </p:txBody>
      </p:sp>
      <p:graphicFrame>
        <p:nvGraphicFramePr>
          <p:cNvPr id="3" name="Диаграмма 2"/>
          <p:cNvGraphicFramePr/>
          <p:nvPr>
            <p:extLst/>
          </p:nvPr>
        </p:nvGraphicFramePr>
        <p:xfrm>
          <a:off x="0" y="1397000"/>
          <a:ext cx="9150099" cy="5344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7014404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90563" y="11113"/>
            <a:ext cx="8229600" cy="1143000"/>
          </a:xfrm>
        </p:spPr>
        <p:txBody>
          <a:bodyPr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</a:rPr>
              <a:t>Реализация подпрограммы по капитальному ремонту многоквартирных домов в 2019 году.</a:t>
            </a:r>
          </a:p>
        </p:txBody>
      </p:sp>
      <p:sp>
        <p:nvSpPr>
          <p:cNvPr id="13315" name="Объект 2"/>
          <p:cNvSpPr>
            <a:spLocks noGrp="1"/>
          </p:cNvSpPr>
          <p:nvPr>
            <p:ph sz="half" idx="1"/>
          </p:nvPr>
        </p:nvSpPr>
        <p:spPr>
          <a:xfrm>
            <a:off x="457200" y="1268413"/>
            <a:ext cx="4038600" cy="5086350"/>
          </a:xfrm>
        </p:spPr>
        <p:txBody>
          <a:bodyPr/>
          <a:lstStyle/>
          <a:p>
            <a:r>
              <a:rPr lang="ru-RU" altLang="ru-RU" dirty="0" smtClean="0"/>
              <a:t>До ремонта                  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(ул. Советская, д.39, с. Соболево)</a:t>
            </a:r>
          </a:p>
          <a:p>
            <a:endParaRPr lang="ru-RU" altLang="ru-RU" dirty="0" smtClean="0"/>
          </a:p>
        </p:txBody>
      </p:sp>
      <p:sp>
        <p:nvSpPr>
          <p:cNvPr id="13316" name="Объект 3"/>
          <p:cNvSpPr>
            <a:spLocks noGrp="1"/>
          </p:cNvSpPr>
          <p:nvPr>
            <p:ph sz="half" idx="2"/>
          </p:nvPr>
        </p:nvSpPr>
        <p:spPr>
          <a:xfrm>
            <a:off x="4648200" y="1268413"/>
            <a:ext cx="4316413" cy="5086350"/>
          </a:xfrm>
        </p:spPr>
        <p:txBody>
          <a:bodyPr/>
          <a:lstStyle/>
          <a:p>
            <a:r>
              <a:rPr lang="ru-RU" altLang="ru-RU" dirty="0" smtClean="0"/>
              <a:t>После ремонта                </a:t>
            </a:r>
            <a:r>
              <a:rPr lang="ru-RU" altLang="ru-RU" sz="1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(ул. Советская, д.39, с. Соболево)</a:t>
            </a:r>
          </a:p>
          <a:p>
            <a:endParaRPr lang="ru-RU" altLang="ru-RU" dirty="0" smtClean="0"/>
          </a:p>
        </p:txBody>
      </p:sp>
      <p:sp>
        <p:nvSpPr>
          <p:cNvPr id="13317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ru-RU" altLang="ru-RU" dirty="0" smtClean="0">
                <a:solidFill>
                  <a:srgbClr val="045C75"/>
                </a:solidFill>
              </a:rPr>
              <a:t>13</a:t>
            </a:r>
          </a:p>
        </p:txBody>
      </p:sp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1913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0655" y="2573776"/>
            <a:ext cx="4092714" cy="34475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956" y="2573776"/>
            <a:ext cx="4242028" cy="3426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733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712788" y="31750"/>
            <a:ext cx="8229600" cy="1143000"/>
          </a:xfrm>
        </p:spPr>
        <p:txBody>
          <a:bodyPr/>
          <a:lstStyle/>
          <a:p>
            <a:pPr algn="ctr"/>
            <a:r>
              <a:rPr lang="ru-RU" altLang="ru-RU" sz="2400" b="1" dirty="0" smtClean="0">
                <a:solidFill>
                  <a:schemeClr val="tx1"/>
                </a:solidFill>
              </a:rPr>
              <a:t>Реализация подпрограммы по капитальному ремонту многоквартирных домов в 2019 году.</a:t>
            </a:r>
          </a:p>
        </p:txBody>
      </p:sp>
      <p:sp>
        <p:nvSpPr>
          <p:cNvPr id="14339" name="Объект 2"/>
          <p:cNvSpPr>
            <a:spLocks noGrp="1"/>
          </p:cNvSpPr>
          <p:nvPr>
            <p:ph sz="half" idx="1"/>
          </p:nvPr>
        </p:nvSpPr>
        <p:spPr>
          <a:xfrm>
            <a:off x="457200" y="1341438"/>
            <a:ext cx="4038600" cy="5013325"/>
          </a:xfrm>
        </p:spPr>
        <p:txBody>
          <a:bodyPr/>
          <a:lstStyle/>
          <a:p>
            <a:r>
              <a:rPr lang="ru-RU" altLang="ru-RU" dirty="0"/>
              <a:t>До ремонта </a:t>
            </a:r>
            <a:r>
              <a:rPr lang="ru-RU" altLang="ru-RU" dirty="0" smtClean="0"/>
              <a:t>                  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Советская, д. 21, г. Петропавловск-Камчатский)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  <a:p>
            <a:endParaRPr lang="ru-RU" altLang="ru-RU" dirty="0" smtClean="0"/>
          </a:p>
        </p:txBody>
      </p:sp>
      <p:sp>
        <p:nvSpPr>
          <p:cNvPr id="14340" name="Объект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038600" cy="5013325"/>
          </a:xfrm>
        </p:spPr>
        <p:txBody>
          <a:bodyPr/>
          <a:lstStyle/>
          <a:p>
            <a:r>
              <a:rPr lang="ru-RU" altLang="ru-RU" dirty="0" smtClean="0"/>
              <a:t>После ремонта             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ул. 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Советская, д. 21, </a:t>
            </a:r>
            <a:r>
              <a:rPr lang="ru-RU" altLang="ru-RU" sz="18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altLang="ru-RU" sz="1800" dirty="0" smtClean="0">
                <a:latin typeface="Times New Roman" pitchFamily="18" charset="0"/>
                <a:cs typeface="Times New Roman" pitchFamily="18" charset="0"/>
              </a:rPr>
              <a:t>. Петропавловск-Камчатский)</a:t>
            </a:r>
            <a:endParaRPr lang="ru-RU" altLang="ru-RU" dirty="0" smtClean="0"/>
          </a:p>
        </p:txBody>
      </p:sp>
      <p:sp>
        <p:nvSpPr>
          <p:cNvPr id="1434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fld id="{BC0DB098-D7C6-45D0-B30B-21630B95B62B}" type="slidenum">
              <a:rPr lang="ru-RU" altLang="ru-RU" smtClean="0">
                <a:solidFill>
                  <a:srgbClr val="045C75"/>
                </a:solidFill>
              </a:rPr>
              <a:pPr/>
              <a:t>16</a:t>
            </a:fld>
            <a:endParaRPr lang="ru-RU" altLang="ru-RU" smtClean="0">
              <a:solidFill>
                <a:srgbClr val="045C75"/>
              </a:solidFill>
            </a:endParaRPr>
          </a:p>
        </p:txBody>
      </p:sp>
      <p:pic>
        <p:nvPicPr>
          <p:cNvPr id="1434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19138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978" y="2377528"/>
            <a:ext cx="4026822" cy="41738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67" y="2377528"/>
            <a:ext cx="3857809" cy="4173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330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6147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38" y="215900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07BEFF4C-0774-4397-A257-1E3A9EE42A58}" type="slidenum">
              <a:rPr lang="ru-RU">
                <a:solidFill>
                  <a:srgbClr val="898989"/>
                </a:solidFill>
              </a:rPr>
              <a:pPr/>
              <a:t>17</a:t>
            </a:fld>
            <a:endParaRPr lang="ru-RU">
              <a:solidFill>
                <a:srgbClr val="898989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576388" y="28575"/>
            <a:ext cx="6840537" cy="1096963"/>
          </a:xfrm>
          <a:prstGeom prst="round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Итоги программы капитального ремонта</a:t>
            </a:r>
          </a:p>
        </p:txBody>
      </p:sp>
      <p:sp>
        <p:nvSpPr>
          <p:cNvPr id="7" name="Заголовок 4"/>
          <p:cNvSpPr txBox="1">
            <a:spLocks/>
          </p:cNvSpPr>
          <p:nvPr/>
        </p:nvSpPr>
        <p:spPr bwMode="auto">
          <a:xfrm>
            <a:off x="2124075" y="947738"/>
            <a:ext cx="5937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2500" lnSpcReduction="20000"/>
          </a:bodyPr>
          <a:lstStyle/>
          <a:p>
            <a:pPr algn="ctr">
              <a:lnSpc>
                <a:spcPct val="110000"/>
              </a:lnSpc>
              <a:defRPr/>
            </a:pPr>
            <a:r>
              <a:rPr lang="ru-RU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</a:rPr>
              <a:t>Формирование фондов капитального ремонта</a:t>
            </a:r>
          </a:p>
          <a:p>
            <a:pPr algn="ctr">
              <a:lnSpc>
                <a:spcPct val="110000"/>
              </a:lnSpc>
              <a:defRPr/>
            </a:pPr>
            <a:r>
              <a:rPr lang="ru-RU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</a:rPr>
              <a:t> Начисление – Оплата </a:t>
            </a:r>
            <a:r>
              <a:rPr lang="ru-RU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Arial" charset="0"/>
              </a:rPr>
              <a:t>– Собираемость</a:t>
            </a:r>
            <a:endParaRPr lang="ru-RU" sz="2000" b="1" dirty="0">
              <a:solidFill>
                <a:prstClr val="black">
                  <a:lumMod val="65000"/>
                  <a:lumOff val="35000"/>
                </a:prstClr>
              </a:solidFill>
              <a:latin typeface="Arial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2710589832"/>
              </p:ext>
            </p:extLst>
          </p:nvPr>
        </p:nvGraphicFramePr>
        <p:xfrm>
          <a:off x="173038" y="1595438"/>
          <a:ext cx="8719442" cy="5145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881129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256" y="-11535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71375" y="6402056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18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62577" y="359636"/>
            <a:ext cx="756622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ru-RU" sz="2000" b="1" dirty="0"/>
              <a:t>Реализация </a:t>
            </a:r>
            <a:r>
              <a:rPr lang="ru-RU" sz="2000" b="1" dirty="0" smtClean="0"/>
              <a:t>Программы  </a:t>
            </a:r>
            <a:endParaRPr lang="ru-RU" sz="2000" b="1" dirty="0"/>
          </a:p>
          <a:p>
            <a:pPr lvl="0" algn="ctr" eaLnBrk="0" hangingPunct="0">
              <a:defRPr/>
            </a:pPr>
            <a:r>
              <a:rPr lang="ru-RU" sz="2400" b="1" dirty="0" smtClean="0"/>
              <a:t>«Формирование современной городской среды </a:t>
            </a:r>
          </a:p>
          <a:p>
            <a:pPr lvl="0" algn="ctr" eaLnBrk="0" hangingPunct="0">
              <a:defRPr/>
            </a:pPr>
            <a:r>
              <a:rPr lang="ru-RU" sz="2400" b="1" dirty="0" smtClean="0"/>
              <a:t>в Камчатском </a:t>
            </a:r>
            <a:r>
              <a:rPr lang="ru-RU" sz="2400" b="1" dirty="0"/>
              <a:t>крае»</a:t>
            </a:r>
          </a:p>
        </p:txBody>
      </p:sp>
      <p:graphicFrame>
        <p:nvGraphicFramePr>
          <p:cNvPr id="18" name="Диаграмма 17"/>
          <p:cNvGraphicFramePr/>
          <p:nvPr>
            <p:extLst/>
          </p:nvPr>
        </p:nvGraphicFramePr>
        <p:xfrm>
          <a:off x="553885" y="1813432"/>
          <a:ext cx="4176464" cy="4933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>
            <p:extLst/>
          </p:nvPr>
        </p:nvGraphicFramePr>
        <p:xfrm>
          <a:off x="4964887" y="1746470"/>
          <a:ext cx="3840088" cy="4778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95306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68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2577" y="359636"/>
            <a:ext cx="7566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Реализация Подпрограммы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prstClr val="black"/>
              </a:solidFill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«Благоустройство территорий муниципальных образований в Камчатском крае»</a:t>
            </a:r>
          </a:p>
        </p:txBody>
      </p:sp>
      <p:sp>
        <p:nvSpPr>
          <p:cNvPr id="21" name="Пятиугольник 20"/>
          <p:cNvSpPr/>
          <p:nvPr/>
        </p:nvSpPr>
        <p:spPr>
          <a:xfrm>
            <a:off x="173691" y="1476441"/>
            <a:ext cx="4341897" cy="53277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700" b="1" dirty="0" smtClean="0">
                <a:solidFill>
                  <a:prstClr val="white"/>
                </a:solidFill>
              </a:rPr>
              <a:t>Петропавловск-Камчатский городской округ</a:t>
            </a:r>
            <a:endParaRPr lang="ru-RU" sz="1700" b="1" dirty="0">
              <a:solidFill>
                <a:prstClr val="white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206752" y="2051254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16 дворовых территорий</a:t>
            </a:r>
            <a:endParaRPr lang="ru-RU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275853" y="3139508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Спортивная площадка по пр. </a:t>
            </a:r>
            <a:r>
              <a:rPr lang="ru-RU" dirty="0" err="1" smtClean="0"/>
              <a:t>Таранца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66" y="2147772"/>
            <a:ext cx="3894253" cy="22561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29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29" y="4713892"/>
            <a:ext cx="2554164" cy="187729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57" r="122"/>
          <a:stretch/>
        </p:blipFill>
        <p:spPr>
          <a:xfrm>
            <a:off x="5276275" y="4713892"/>
            <a:ext cx="2450757" cy="187321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0" r="3007"/>
          <a:stretch/>
        </p:blipFill>
        <p:spPr>
          <a:xfrm>
            <a:off x="2988101" y="4713892"/>
            <a:ext cx="2049966" cy="187433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4039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Рисунок 57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0" y="21361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5477482" y="1067524"/>
            <a:ext cx="3350473" cy="449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в сфере водоснабжения/водоотведения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34963" y="236412"/>
            <a:ext cx="72007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На территории Камчатского края в сфере жилищно-коммунального хозяйства осуществляют свою деятельность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246026" y="4779937"/>
            <a:ext cx="2602929" cy="3772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2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 782,00 тыс. Гкал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 rot="5400000">
            <a:off x="2370390" y="5590420"/>
            <a:ext cx="354200" cy="226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3845186" y="1914475"/>
            <a:ext cx="1477367" cy="449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обслуживают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1619672" y="6233875"/>
            <a:ext cx="1719629" cy="449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967 тыс. тут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633320" y="1067523"/>
            <a:ext cx="3057299" cy="449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в сфере </a:t>
            </a:r>
            <a:endParaRPr lang="ru-RU" sz="1600" dirty="0" smtClean="0">
              <a:solidFill>
                <a:schemeClr val="tx1"/>
              </a:solidFill>
            </a:endParaRP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электро-, теплоснабжения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32291" y="4344041"/>
            <a:ext cx="3608312" cy="338554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выработано тепловой и эл. энергии:</a:t>
            </a:r>
            <a:endParaRPr lang="ru-RU" sz="12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618038" y="2587968"/>
            <a:ext cx="396043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290 источников теплоснабжения суммарной мощностью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1 623 Гкал/час;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4 790,54 км воздушных и кабельных линий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767 км тепловых и паровых сетей в двухтрубном исполнении</a:t>
            </a:r>
          </a:p>
        </p:txBody>
      </p:sp>
      <p:sp>
        <p:nvSpPr>
          <p:cNvPr id="43" name="Прямоугольник 1"/>
          <p:cNvSpPr>
            <a:spLocks noChangeArrowheads="1"/>
          </p:cNvSpPr>
          <p:nvPr/>
        </p:nvSpPr>
        <p:spPr bwMode="auto">
          <a:xfrm>
            <a:off x="5322554" y="2400880"/>
            <a:ext cx="3209886" cy="170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15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100 водопроводов,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67 канализационны</a:t>
            </a:r>
            <a:r>
              <a:rPr lang="ru-RU" sz="1500" b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х</a:t>
            </a:r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сетей,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281 насосные станции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71 КНС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1 255 км водопроводных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631 км канализационных сетей</a:t>
            </a:r>
          </a:p>
        </p:txBody>
      </p:sp>
      <p:sp>
        <p:nvSpPr>
          <p:cNvPr id="53" name="Овал 52"/>
          <p:cNvSpPr/>
          <p:nvPr/>
        </p:nvSpPr>
        <p:spPr>
          <a:xfrm>
            <a:off x="1268462" y="1700857"/>
            <a:ext cx="2185813" cy="662689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предприятий</a:t>
            </a:r>
          </a:p>
        </p:txBody>
      </p:sp>
      <p:sp>
        <p:nvSpPr>
          <p:cNvPr id="54" name="Овал 53"/>
          <p:cNvSpPr/>
          <p:nvPr/>
        </p:nvSpPr>
        <p:spPr>
          <a:xfrm>
            <a:off x="5602595" y="1700801"/>
            <a:ext cx="2077165" cy="662745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 предприятий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32291" y="5908390"/>
            <a:ext cx="3608312" cy="307777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Израсходовано </a:t>
            </a:r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тон </a:t>
            </a:r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условного топлива: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5076056" y="4332039"/>
            <a:ext cx="3608312" cy="338554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подано в сеть воды:</a:t>
            </a:r>
            <a:endParaRPr lang="ru-RU" sz="1200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566564" y="4968564"/>
            <a:ext cx="2602929" cy="4680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76 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000 тыс. м3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62" name="Стрелка вправо 61"/>
          <p:cNvSpPr/>
          <p:nvPr/>
        </p:nvSpPr>
        <p:spPr>
          <a:xfrm rot="5400000">
            <a:off x="6690929" y="5550775"/>
            <a:ext cx="354200" cy="2268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5123341" y="5908389"/>
            <a:ext cx="3608312" cy="307777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Пропущено через очистные сооружения: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5934132" y="6233874"/>
            <a:ext cx="1919354" cy="44901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1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6 </a:t>
            </a:r>
            <a:r>
              <a:rPr lang="en-US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0</a:t>
            </a:r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00 тыс. м3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3690255" y="971524"/>
            <a:ext cx="1787227" cy="66274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8 577 человек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1234963" y="5260961"/>
            <a:ext cx="2602929" cy="37725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1 335,00 млн. кВт/ч</a:t>
            </a:r>
            <a:endParaRPr lang="ru-RU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68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2577" y="359636"/>
            <a:ext cx="7566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Реализация Подпрограммы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prstClr val="black"/>
              </a:solidFill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«Благоустройство территорий муниципальных образований в Камчатском крае»</a:t>
            </a:r>
          </a:p>
        </p:txBody>
      </p:sp>
      <p:sp>
        <p:nvSpPr>
          <p:cNvPr id="16" name="Пятиугольник 15"/>
          <p:cNvSpPr/>
          <p:nvPr/>
        </p:nvSpPr>
        <p:spPr>
          <a:xfrm>
            <a:off x="539552" y="1475125"/>
            <a:ext cx="4341897" cy="42592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err="1" smtClean="0">
                <a:solidFill>
                  <a:prstClr val="white"/>
                </a:solidFill>
              </a:rPr>
              <a:t>Елизовское</a:t>
            </a:r>
            <a:r>
              <a:rPr lang="ru-RU" sz="1600" b="1" dirty="0" smtClean="0">
                <a:solidFill>
                  <a:prstClr val="white"/>
                </a:solidFill>
              </a:rPr>
              <a:t> городское поселение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55692" y="1761535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  <a:r>
              <a:rPr lang="ru-RU" dirty="0" smtClean="0"/>
              <a:t> </a:t>
            </a:r>
            <a:r>
              <a:rPr lang="ru-RU" dirty="0"/>
              <a:t>дворовых территорий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55692" y="2962768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Парк культуры и отдыха </a:t>
            </a:r>
            <a:r>
              <a:rPr lang="ru-RU" dirty="0" smtClean="0"/>
              <a:t>«Сказка»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46" y="2029766"/>
            <a:ext cx="4195958" cy="24104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692" y="4577354"/>
            <a:ext cx="2879604" cy="19468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577355"/>
            <a:ext cx="1739404" cy="194852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15" y="4577354"/>
            <a:ext cx="3380905" cy="194680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4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34273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5"/>
          <a:stretch/>
        </p:blipFill>
        <p:spPr>
          <a:xfrm>
            <a:off x="123092" y="2051254"/>
            <a:ext cx="4917051" cy="34938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256" y="8021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2577" y="359636"/>
            <a:ext cx="75662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Реализация Подпрограммы </a:t>
            </a:r>
            <a:r>
              <a:rPr lang="ru-RU" sz="2000" b="1" dirty="0" smtClean="0">
                <a:solidFill>
                  <a:prstClr val="black"/>
                </a:solidFill>
              </a:rPr>
              <a:t> </a:t>
            </a:r>
            <a:endParaRPr lang="ru-RU" sz="2000" b="1" dirty="0">
              <a:solidFill>
                <a:prstClr val="black"/>
              </a:solidFill>
            </a:endParaRPr>
          </a:p>
          <a:p>
            <a:pPr algn="ctr" eaLnBrk="0" hangingPunct="0">
              <a:defRPr/>
            </a:pPr>
            <a:r>
              <a:rPr lang="ru-RU" sz="2000" b="1" dirty="0">
                <a:solidFill>
                  <a:prstClr val="black"/>
                </a:solidFill>
              </a:rPr>
              <a:t>«Благоустройство территорий муниципальных образований в Камчатском крае»</a:t>
            </a:r>
          </a:p>
        </p:txBody>
      </p:sp>
      <p:sp>
        <p:nvSpPr>
          <p:cNvPr id="16" name="Пятиугольник 15"/>
          <p:cNvSpPr/>
          <p:nvPr/>
        </p:nvSpPr>
        <p:spPr>
          <a:xfrm>
            <a:off x="539552" y="1471817"/>
            <a:ext cx="4376158" cy="391259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 err="1" smtClean="0">
                <a:solidFill>
                  <a:prstClr val="white"/>
                </a:solidFill>
              </a:rPr>
              <a:t>Вилючинский</a:t>
            </a:r>
            <a:r>
              <a:rPr lang="ru-RU" sz="1600" b="1" dirty="0" smtClean="0">
                <a:solidFill>
                  <a:prstClr val="white"/>
                </a:solidFill>
              </a:rPr>
              <a:t> городской округ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90744" y="1278751"/>
            <a:ext cx="2520280" cy="73586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3</a:t>
            </a:r>
            <a:r>
              <a:rPr lang="ru-RU" dirty="0" smtClean="0"/>
              <a:t> дворовых территории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113784" y="2147772"/>
            <a:ext cx="2520280" cy="10685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смотровая площадка     </a:t>
            </a:r>
            <a:endParaRPr lang="ru-RU" dirty="0"/>
          </a:p>
          <a:p>
            <a:pPr algn="ctr"/>
            <a:r>
              <a:rPr lang="ru-RU" dirty="0"/>
              <a:t>«7 ветров» в жилом районе Рыбачий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771" y="3515050"/>
            <a:ext cx="4013168" cy="2549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93604" y="5545142"/>
            <a:ext cx="2520280" cy="10977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общественная территория в жилом районе Приморский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104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797" y="0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3076" name="Рисунок 6" descr="герб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0" y="24572"/>
            <a:ext cx="914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eaLnBrk="0" hangingPunct="0">
              <a:defRPr/>
            </a:pPr>
            <a:r>
              <a:rPr lang="ru-RU" sz="2000" b="1" dirty="0" smtClean="0">
                <a:solidFill>
                  <a:prstClr val="black"/>
                </a:solidFill>
              </a:rPr>
              <a:t>                    Приоритетн</a:t>
            </a:r>
            <a:r>
              <a:rPr lang="ru-RU" sz="2000" b="1" dirty="0">
                <a:solidFill>
                  <a:prstClr val="black"/>
                </a:solidFill>
              </a:rPr>
              <a:t>ы</a:t>
            </a:r>
            <a:r>
              <a:rPr lang="ru-RU" sz="2000" b="1" dirty="0" smtClean="0">
                <a:solidFill>
                  <a:prstClr val="black"/>
                </a:solidFill>
              </a:rPr>
              <a:t>е направления деятельности Министерства ЖКХ и энергетики Камчатского края</a:t>
            </a:r>
            <a:r>
              <a:rPr lang="en-US" sz="2000" b="1" dirty="0" smtClean="0">
                <a:solidFill>
                  <a:prstClr val="black"/>
                </a:solidFill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</a:rPr>
              <a:t>в 2020 году</a:t>
            </a:r>
            <a:endParaRPr lang="en-US" sz="2000" b="1" dirty="0" smtClean="0">
              <a:solidFill>
                <a:prstClr val="black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82478480"/>
              </p:ext>
            </p:extLst>
          </p:nvPr>
        </p:nvGraphicFramePr>
        <p:xfrm>
          <a:off x="1397509" y="1484784"/>
          <a:ext cx="6348983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82886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23</a:t>
            </a:fld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187624" y="2996952"/>
            <a:ext cx="69204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>
                <a:latin typeface="Impact" pitchFamily="34" charset="0"/>
                <a:ea typeface="Times New Roman"/>
                <a:cs typeface="Times New Roman"/>
              </a:rPr>
              <a:t>Благодарю за внимание!</a:t>
            </a:r>
            <a:r>
              <a:rPr lang="ru-RU" sz="4800" dirty="0">
                <a:latin typeface="Impact" pitchFamily="34" charset="0"/>
                <a:ea typeface="Calibri"/>
                <a:cs typeface="Times New Roman"/>
              </a:rPr>
              <a:t/>
            </a:r>
            <a:br>
              <a:rPr lang="ru-RU" sz="4800" dirty="0">
                <a:latin typeface="Impact" pitchFamily="34" charset="0"/>
                <a:ea typeface="Calibri"/>
                <a:cs typeface="Times New Roman"/>
              </a:rPr>
            </a:br>
            <a:endParaRPr lang="ru-RU" sz="4800" dirty="0"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80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85" y="3973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755576" y="310683"/>
            <a:ext cx="83884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endParaRPr lang="ru-RU" sz="2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234963" y="236412"/>
            <a:ext cx="720079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+mj-lt"/>
              </a:rPr>
              <a:t>С целью повышение качества и надежности предоставления жилищно-коммунальных услуг, </a:t>
            </a:r>
            <a:r>
              <a:rPr lang="ru-RU" sz="1600" b="1" dirty="0" smtClean="0">
                <a:latin typeface="+mj-lt"/>
              </a:rPr>
              <a:t>развитие энергетики края, создание </a:t>
            </a:r>
            <a:r>
              <a:rPr lang="ru-RU" sz="1600" b="1" dirty="0">
                <a:latin typeface="+mj-lt"/>
              </a:rPr>
              <a:t>условий для жизнедеятельности и улучшение внешнего облика муниципальных образований в Камчатском крае реализуется государственная </a:t>
            </a:r>
            <a:r>
              <a:rPr lang="ru-RU" sz="1600" b="1" dirty="0" smtClean="0">
                <a:latin typeface="+mj-lt"/>
              </a:rPr>
              <a:t>программа</a:t>
            </a:r>
            <a:endParaRPr lang="ru-RU" sz="1600" b="1" dirty="0">
              <a:latin typeface="+mj-lt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9515" y="4042846"/>
            <a:ext cx="2238330" cy="468052"/>
          </a:xfrm>
          <a:prstGeom prst="rect">
            <a:avLst/>
          </a:prstGeom>
          <a:solidFill>
            <a:srgbClr val="F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Подпрограмма 2 "Чистая вода в Камчатском крае"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59515" y="4669986"/>
            <a:ext cx="2238330" cy="686700"/>
          </a:xfrm>
          <a:prstGeom prst="rect">
            <a:avLst/>
          </a:prstGeom>
          <a:solidFill>
            <a:srgbClr val="F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Подпрограмма </a:t>
            </a:r>
            <a:r>
              <a:rPr lang="ru-RU" sz="1100" dirty="0" smtClean="0"/>
              <a:t>3 </a:t>
            </a:r>
            <a:r>
              <a:rPr lang="ru-RU" sz="1100" dirty="0"/>
              <a:t>"Капитальный ремонт многоквартирных домов в Камчатском крае"</a:t>
            </a:r>
          </a:p>
        </p:txBody>
      </p:sp>
      <p:sp>
        <p:nvSpPr>
          <p:cNvPr id="30" name="Стрелка вправо 29"/>
          <p:cNvSpPr/>
          <p:nvPr/>
        </p:nvSpPr>
        <p:spPr>
          <a:xfrm>
            <a:off x="2871440" y="3543224"/>
            <a:ext cx="1268535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право 30"/>
          <p:cNvSpPr/>
          <p:nvPr/>
        </p:nvSpPr>
        <p:spPr>
          <a:xfrm>
            <a:off x="2871441" y="4200672"/>
            <a:ext cx="1268535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>
            <a:off x="2871442" y="4966122"/>
            <a:ext cx="1268535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Стрелка вправо 33"/>
          <p:cNvSpPr/>
          <p:nvPr/>
        </p:nvSpPr>
        <p:spPr>
          <a:xfrm>
            <a:off x="2871442" y="5794868"/>
            <a:ext cx="1268535" cy="152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971600" y="1400399"/>
            <a:ext cx="6755610" cy="738664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ru-RU" sz="1400" dirty="0"/>
              <a:t>«Энергоэффективность,  развитие энергетики и коммунального хозяйства, обеспечение жителей населенных пунктов  Камчатского края коммунальными </a:t>
            </a:r>
            <a:r>
              <a:rPr lang="ru-RU" sz="1400" dirty="0" smtClean="0"/>
              <a:t>услугами»</a:t>
            </a:r>
            <a:endParaRPr lang="ru-RU" sz="1600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359515" y="5537026"/>
            <a:ext cx="2238330" cy="693588"/>
          </a:xfrm>
          <a:prstGeom prst="rect">
            <a:avLst/>
          </a:prstGeom>
          <a:solidFill>
            <a:srgbClr val="F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Подпрограмма </a:t>
            </a:r>
            <a:r>
              <a:rPr lang="ru-RU" sz="1100" dirty="0" smtClean="0"/>
              <a:t>4 </a:t>
            </a:r>
            <a:r>
              <a:rPr lang="ru-RU" sz="1100" dirty="0"/>
              <a:t>"Обеспечение реализации государственной программы"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59515" y="3219277"/>
            <a:ext cx="2238330" cy="692559"/>
          </a:xfrm>
          <a:prstGeom prst="rect">
            <a:avLst/>
          </a:prstGeom>
          <a:solidFill>
            <a:srgbClr val="F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/>
              <a:t>Подпрограмма 1 "Энергосбережение и повышение энергетической эффективности в Камчатском крае"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68806" y="2433347"/>
            <a:ext cx="4129937" cy="646331"/>
          </a:xfrm>
          <a:prstGeom prst="rect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1200" dirty="0"/>
              <a:t>В </a:t>
            </a:r>
            <a:r>
              <a:rPr lang="ru-RU" sz="1200" dirty="0" smtClean="0"/>
              <a:t>2019 </a:t>
            </a:r>
            <a:r>
              <a:rPr lang="ru-RU" sz="1200" dirty="0"/>
              <a:t>году на реализацию государственной </a:t>
            </a:r>
            <a:r>
              <a:rPr lang="ru-RU" sz="1200" dirty="0" smtClean="0"/>
              <a:t>программы</a:t>
            </a:r>
          </a:p>
          <a:p>
            <a:pPr algn="ctr"/>
            <a:r>
              <a:rPr lang="ru-RU" sz="1200" dirty="0" smtClean="0"/>
              <a:t>из средств краевого и федерального бюджетов, а также Фонда капитального ремонта:</a:t>
            </a:r>
            <a:endParaRPr lang="ru-RU" sz="1200" dirty="0"/>
          </a:p>
        </p:txBody>
      </p:sp>
      <p:sp>
        <p:nvSpPr>
          <p:cNvPr id="42" name="Прямоугольник 1"/>
          <p:cNvSpPr>
            <a:spLocks noChangeArrowheads="1"/>
          </p:cNvSpPr>
          <p:nvPr/>
        </p:nvSpPr>
        <p:spPr bwMode="auto">
          <a:xfrm>
            <a:off x="4198743" y="2514747"/>
            <a:ext cx="2568456" cy="549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предусмотрено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всего 10 958,94 млн. руб. </a:t>
            </a:r>
          </a:p>
        </p:txBody>
      </p:sp>
      <p:sp>
        <p:nvSpPr>
          <p:cNvPr id="43" name="Прямоугольник 1"/>
          <p:cNvSpPr>
            <a:spLocks noChangeArrowheads="1"/>
          </p:cNvSpPr>
          <p:nvPr/>
        </p:nvSpPr>
        <p:spPr bwMode="auto">
          <a:xfrm>
            <a:off x="6370727" y="2514747"/>
            <a:ext cx="251865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профинансировано </a:t>
            </a:r>
          </a:p>
          <a:p>
            <a:pPr algn="ctr"/>
            <a:r>
              <a:rPr lang="ru-RU" sz="1500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всего 10 196,72 млн. руб.</a:t>
            </a:r>
          </a:p>
        </p:txBody>
      </p:sp>
      <p:sp>
        <p:nvSpPr>
          <p:cNvPr id="50" name="Овал 49"/>
          <p:cNvSpPr/>
          <p:nvPr/>
        </p:nvSpPr>
        <p:spPr>
          <a:xfrm>
            <a:off x="7829546" y="1897874"/>
            <a:ext cx="1212432" cy="586956"/>
          </a:xfrm>
          <a:prstGeom prst="ellips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93,04 %</a:t>
            </a:r>
            <a:endParaRPr lang="ru-RU" sz="16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5040000" y="3450499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8 462,51млн. руб.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6656348" y="3452651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7</a:t>
            </a:r>
            <a:r>
              <a:rPr lang="ru-RU" sz="1200" dirty="0" smtClean="0"/>
              <a:t> 804,97 млн. руб.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>
            <a:off x="6656348" y="4116957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1 186,35 млн. руб.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>
            <a:off x="5040000" y="4123657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1 286,25 млн. руб.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>
            <a:off x="6656348" y="4888615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1 </a:t>
            </a:r>
            <a:r>
              <a:rPr lang="ru-RU" sz="1200" dirty="0" smtClean="0"/>
              <a:t>095,11 млн. руб.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>
            <a:off x="5040000" y="4898131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/>
              <a:t>1 </a:t>
            </a:r>
            <a:r>
              <a:rPr lang="ru-RU" sz="1200" dirty="0" smtClean="0"/>
              <a:t>096,4 млн. руб.</a:t>
            </a:r>
            <a:endParaRPr lang="ru-RU" dirty="0"/>
          </a:p>
        </p:txBody>
      </p:sp>
      <p:sp>
        <p:nvSpPr>
          <p:cNvPr id="70" name="TextBox 69"/>
          <p:cNvSpPr txBox="1"/>
          <p:nvPr/>
        </p:nvSpPr>
        <p:spPr>
          <a:xfrm>
            <a:off x="6656348" y="5727636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110,29 млн. руб.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>
            <a:off x="5040000" y="5732568"/>
            <a:ext cx="1440000" cy="2769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/>
              <a:t>113,78 млн. 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240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64690"/>
            <a:ext cx="9144000" cy="1597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260827" y="486619"/>
            <a:ext cx="684076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2" algn="ctr" defTabSz="622300">
              <a:lnSpc>
                <a:spcPct val="90000"/>
              </a:lnSpc>
              <a:spcAft>
                <a:spcPts val="600"/>
              </a:spcAft>
            </a:pPr>
            <a:r>
              <a:rPr lang="ru-RU" sz="2000" b="1" dirty="0" smtClean="0">
                <a:solidFill>
                  <a:prstClr val="black"/>
                </a:solidFill>
              </a:rPr>
              <a:t>Инвестиционные мероприятия, направленные на реконструкцию, модернизацию и строительство объектов жилищно-коммунального хозяйства Камчатского края </a:t>
            </a:r>
          </a:p>
          <a:p>
            <a:pPr marL="114300" lvl="2" algn="ctr" defTabSz="622300">
              <a:lnSpc>
                <a:spcPct val="90000"/>
              </a:lnSpc>
              <a:spcAft>
                <a:spcPts val="600"/>
              </a:spcAft>
            </a:pPr>
            <a:r>
              <a:rPr lang="ru-RU" sz="2000" b="1" dirty="0" smtClean="0">
                <a:solidFill>
                  <a:prstClr val="black"/>
                </a:solidFill>
              </a:rPr>
              <a:t>(млн. руб.)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471817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600" dirty="0" smtClean="0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660232" y="6381328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5" name="Пятиугольник 24"/>
          <p:cNvSpPr/>
          <p:nvPr/>
        </p:nvSpPr>
        <p:spPr>
          <a:xfrm>
            <a:off x="203675" y="2669500"/>
            <a:ext cx="4103382" cy="58734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prstClr val="white"/>
                </a:solidFill>
              </a:rPr>
              <a:t>З</a:t>
            </a:r>
            <a:r>
              <a:rPr lang="ru-RU" sz="1200" dirty="0" smtClean="0">
                <a:solidFill>
                  <a:prstClr val="white"/>
                </a:solidFill>
              </a:rPr>
              <a:t>акуплены </a:t>
            </a:r>
            <a:r>
              <a:rPr lang="ru-RU" sz="1200" dirty="0">
                <a:solidFill>
                  <a:prstClr val="white"/>
                </a:solidFill>
              </a:rPr>
              <a:t>материалы для строительства объекта незавершённого строительства «Реконструкция ВЛ 0,38 кВ с КПТ 6/0,4 кВ в п. Палана</a:t>
            </a:r>
            <a:r>
              <a:rPr lang="ru-RU" sz="1200" dirty="0" smtClean="0">
                <a:solidFill>
                  <a:prstClr val="white"/>
                </a:solidFill>
              </a:rPr>
              <a:t>»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26" name="Пятиугольник 25"/>
          <p:cNvSpPr/>
          <p:nvPr/>
        </p:nvSpPr>
        <p:spPr>
          <a:xfrm>
            <a:off x="203675" y="3490879"/>
            <a:ext cx="4751454" cy="58734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prstClr val="white"/>
                </a:solidFill>
              </a:rPr>
              <a:t>Завершен очередной этап реконструкции сетей централизованного теплоснабжения и холодного водоснабжения в с. Эссо Быстринского района Камчатского края </a:t>
            </a:r>
          </a:p>
        </p:txBody>
      </p:sp>
      <p:sp>
        <p:nvSpPr>
          <p:cNvPr id="27" name="Пятиугольник 26"/>
          <p:cNvSpPr/>
          <p:nvPr/>
        </p:nvSpPr>
        <p:spPr>
          <a:xfrm>
            <a:off x="210876" y="4349356"/>
            <a:ext cx="5406421" cy="591812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prstClr val="white"/>
                </a:solidFill>
              </a:rPr>
              <a:t>З</a:t>
            </a:r>
            <a:r>
              <a:rPr lang="ru-RU" sz="1200" dirty="0" smtClean="0">
                <a:solidFill>
                  <a:prstClr val="white"/>
                </a:solidFill>
              </a:rPr>
              <a:t>авершен </a:t>
            </a:r>
            <a:r>
              <a:rPr lang="ru-RU" sz="1200" dirty="0">
                <a:solidFill>
                  <a:prstClr val="white"/>
                </a:solidFill>
              </a:rPr>
              <a:t>1 этап строительства системы хозяйственно-питьевого водоснабжения с. Лесная Тигильского района Камчатского </a:t>
            </a:r>
            <a:r>
              <a:rPr lang="ru-RU" sz="1200" dirty="0" smtClean="0">
                <a:solidFill>
                  <a:prstClr val="white"/>
                </a:solidFill>
              </a:rPr>
              <a:t>края</a:t>
            </a:r>
            <a:r>
              <a:rPr lang="ru-RU" sz="1200" dirty="0">
                <a:solidFill>
                  <a:prstClr val="white"/>
                </a:solidFill>
              </a:rPr>
              <a:t> </a:t>
            </a:r>
          </a:p>
        </p:txBody>
      </p:sp>
      <p:sp>
        <p:nvSpPr>
          <p:cNvPr id="29" name="Пятиугольник 28"/>
          <p:cNvSpPr/>
          <p:nvPr/>
        </p:nvSpPr>
        <p:spPr>
          <a:xfrm>
            <a:off x="210876" y="1849221"/>
            <a:ext cx="3671334" cy="58734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prstClr val="white"/>
                </a:solidFill>
              </a:rPr>
              <a:t>Исполнены обязательства по </a:t>
            </a:r>
            <a:r>
              <a:rPr lang="ru-RU" sz="1200" dirty="0" smtClean="0">
                <a:solidFill>
                  <a:prstClr val="white"/>
                </a:solidFill>
              </a:rPr>
              <a:t>концессионному соглашению в Озерновском городском поселении</a:t>
            </a:r>
            <a:endParaRPr lang="ru-RU" sz="1200" dirty="0">
              <a:solidFill>
                <a:prstClr val="white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/>
          </p:nvPr>
        </p:nvGraphicFramePr>
        <p:xfrm>
          <a:off x="4580439" y="1570312"/>
          <a:ext cx="4879890" cy="4418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Пятиугольник 20"/>
          <p:cNvSpPr/>
          <p:nvPr/>
        </p:nvSpPr>
        <p:spPr>
          <a:xfrm>
            <a:off x="180586" y="6045990"/>
            <a:ext cx="8495869" cy="670675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>
              <a:solidFill>
                <a:prstClr val="white"/>
              </a:solidFill>
            </a:endParaRPr>
          </a:p>
          <a:p>
            <a:r>
              <a:rPr lang="ru-RU" sz="1200" dirty="0" smtClean="0">
                <a:solidFill>
                  <a:prstClr val="white"/>
                </a:solidFill>
              </a:rPr>
              <a:t>Завершен очередной </a:t>
            </a:r>
            <a:r>
              <a:rPr lang="ru-RU" sz="1200" dirty="0">
                <a:solidFill>
                  <a:prstClr val="white"/>
                </a:solidFill>
              </a:rPr>
              <a:t>этап </a:t>
            </a:r>
            <a:r>
              <a:rPr lang="ru-RU" sz="1200" dirty="0" smtClean="0">
                <a:solidFill>
                  <a:prstClr val="white"/>
                </a:solidFill>
              </a:rPr>
              <a:t>работ </a:t>
            </a:r>
            <a:r>
              <a:rPr lang="ru-RU" sz="1200" dirty="0">
                <a:solidFill>
                  <a:prstClr val="white"/>
                </a:solidFill>
              </a:rPr>
              <a:t>по </a:t>
            </a:r>
            <a:r>
              <a:rPr lang="ru-RU" sz="1200" dirty="0" smtClean="0">
                <a:solidFill>
                  <a:prstClr val="white"/>
                </a:solidFill>
              </a:rPr>
              <a:t>строительству трубопровода </a:t>
            </a:r>
            <a:r>
              <a:rPr lang="ru-RU" sz="1200" dirty="0">
                <a:solidFill>
                  <a:prstClr val="white"/>
                </a:solidFill>
              </a:rPr>
              <a:t>водоснабжения протяженностью 12 км </a:t>
            </a:r>
            <a:r>
              <a:rPr lang="ru-RU" sz="1200" dirty="0" smtClean="0">
                <a:solidFill>
                  <a:prstClr val="white"/>
                </a:solidFill>
              </a:rPr>
              <a:t>и канализационного коллектора протяженностью 1,218 км с канализационной насосной станцией и очистными сооружениями в </a:t>
            </a:r>
            <a:r>
              <a:rPr lang="ru-RU" sz="1200" dirty="0">
                <a:solidFill>
                  <a:prstClr val="white"/>
                </a:solidFill>
              </a:rPr>
              <a:t>городе </a:t>
            </a:r>
            <a:r>
              <a:rPr lang="ru-RU" sz="1200" dirty="0" err="1">
                <a:solidFill>
                  <a:prstClr val="white"/>
                </a:solidFill>
              </a:rPr>
              <a:t>Вилючинске</a:t>
            </a:r>
            <a:r>
              <a:rPr lang="ru-RU" sz="1200" dirty="0">
                <a:solidFill>
                  <a:prstClr val="white"/>
                </a:solidFill>
              </a:rPr>
              <a:t> Камчатского края </a:t>
            </a:r>
            <a:endParaRPr lang="ru-RU" sz="1200" dirty="0" smtClean="0">
              <a:solidFill>
                <a:prstClr val="white"/>
              </a:solidFill>
            </a:endParaRPr>
          </a:p>
          <a:p>
            <a:pPr algn="ctr"/>
            <a:r>
              <a:rPr lang="ru-RU" sz="1200" dirty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10" name="Овал 9"/>
          <p:cNvSpPr/>
          <p:nvPr/>
        </p:nvSpPr>
        <p:spPr>
          <a:xfrm>
            <a:off x="7393021" y="1479175"/>
            <a:ext cx="1212419" cy="586973"/>
          </a:xfrm>
          <a:prstGeom prst="ellipse">
            <a:avLst/>
          </a:prstGeom>
          <a:gradFill flip="none" rotWithShape="1">
            <a:gsLst>
              <a:gs pos="0">
                <a:srgbClr val="3EAAEC">
                  <a:shade val="30000"/>
                  <a:satMod val="115000"/>
                </a:srgbClr>
              </a:gs>
              <a:gs pos="50000">
                <a:srgbClr val="3EAAEC">
                  <a:shade val="67500"/>
                  <a:satMod val="115000"/>
                </a:srgbClr>
              </a:gs>
              <a:gs pos="100000">
                <a:srgbClr val="3EAAEC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prstClr val="white"/>
                </a:solidFill>
              </a:rPr>
              <a:t>92,4%</a:t>
            </a:r>
            <a:endParaRPr lang="ru-RU" sz="1600" b="1" dirty="0">
              <a:solidFill>
                <a:prstClr val="white"/>
              </a:solidFill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216291" y="5208915"/>
            <a:ext cx="6888605" cy="581084"/>
          </a:xfrm>
          <a:prstGeom prst="homePlate">
            <a:avLst/>
          </a:prstGeom>
          <a:solidFill>
            <a:srgbClr val="3EAA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prstClr val="white"/>
                </a:solidFill>
              </a:rPr>
              <a:t>Выполнен 1 этап </a:t>
            </a:r>
            <a:r>
              <a:rPr lang="ru-RU" sz="1200" dirty="0">
                <a:solidFill>
                  <a:prstClr val="white"/>
                </a:solidFill>
              </a:rPr>
              <a:t>по проектированию </a:t>
            </a:r>
            <a:r>
              <a:rPr lang="ru-RU" sz="1200" dirty="0" smtClean="0">
                <a:solidFill>
                  <a:prstClr val="white"/>
                </a:solidFill>
              </a:rPr>
              <a:t>объекта «Освоение </a:t>
            </a:r>
            <a:r>
              <a:rPr lang="ru-RU" sz="1200" dirty="0">
                <a:solidFill>
                  <a:prstClr val="white"/>
                </a:solidFill>
              </a:rPr>
              <a:t>Восточного участка </a:t>
            </a:r>
            <a:r>
              <a:rPr lang="ru-RU" sz="1200" dirty="0" err="1">
                <a:solidFill>
                  <a:prstClr val="white"/>
                </a:solidFill>
              </a:rPr>
              <a:t>Быстринского</a:t>
            </a:r>
            <a:r>
              <a:rPr lang="ru-RU" sz="1200" dirty="0">
                <a:solidFill>
                  <a:prstClr val="white"/>
                </a:solidFill>
              </a:rPr>
              <a:t> месторождения подземных питьевых вод, строительство </a:t>
            </a:r>
            <a:r>
              <a:rPr lang="ru-RU" sz="1200" dirty="0" err="1">
                <a:solidFill>
                  <a:prstClr val="white"/>
                </a:solidFill>
              </a:rPr>
              <a:t>Быстринского</a:t>
            </a:r>
            <a:r>
              <a:rPr lang="ru-RU" sz="1200" dirty="0">
                <a:solidFill>
                  <a:prstClr val="white"/>
                </a:solidFill>
              </a:rPr>
              <a:t> водозабора, строительство магистрального водовода до г. </a:t>
            </a:r>
            <a:r>
              <a:rPr lang="ru-RU" sz="1200" dirty="0" smtClean="0">
                <a:solidFill>
                  <a:prstClr val="white"/>
                </a:solidFill>
              </a:rPr>
              <a:t>Петропавловск-Камчатского»</a:t>
            </a:r>
            <a:endParaRPr lang="ru-RU" sz="1200" dirty="0">
              <a:solidFill>
                <a:prstClr val="white"/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43934"/>
            <a:ext cx="6372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4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646112" y="-28310"/>
            <a:ext cx="849788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 defTabSz="755650">
              <a:lnSpc>
                <a:spcPct val="90000"/>
              </a:lnSpc>
              <a:spcAft>
                <a:spcPct val="35000"/>
              </a:spcAft>
            </a:pPr>
            <a:r>
              <a:rPr lang="ru-RU" sz="2400" b="1" dirty="0"/>
              <a:t>Гарантированное и качественное предоставление коммунальных услуг в текущем периоде.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1043608" y="740065"/>
            <a:ext cx="7560840" cy="14296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2" defTabSz="622300">
              <a:lnSpc>
                <a:spcPct val="90000"/>
              </a:lnSpc>
              <a:spcAft>
                <a:spcPts val="600"/>
              </a:spcAft>
            </a:pPr>
            <a:r>
              <a:rPr lang="ru-RU" sz="1300" b="1" dirty="0" smtClean="0"/>
              <a:t>Гарантированное и </a:t>
            </a:r>
            <a:r>
              <a:rPr lang="ru-RU" sz="1300" b="1" dirty="0"/>
              <a:t>качественное предоставление коммунальных услуг на территории Камчатского края </a:t>
            </a:r>
            <a:r>
              <a:rPr lang="ru-RU" sz="1300" b="1" dirty="0" smtClean="0"/>
              <a:t>– важнейшая задача </a:t>
            </a:r>
            <a:r>
              <a:rPr lang="ru-RU" sz="1300" b="1" dirty="0"/>
              <a:t>жилищно-коммунальных служб и </a:t>
            </a:r>
            <a:r>
              <a:rPr lang="ru-RU" sz="1300" b="1" dirty="0" err="1"/>
              <a:t>энергоснабжающих</a:t>
            </a:r>
            <a:r>
              <a:rPr lang="ru-RU" sz="1300" b="1" dirty="0"/>
              <a:t> предприятий. </a:t>
            </a:r>
            <a:endParaRPr lang="ru-RU" sz="1300" b="1" dirty="0" smtClean="0"/>
          </a:p>
          <a:p>
            <a:pPr marL="0" lvl="1" algn="just" defTabSz="622300">
              <a:lnSpc>
                <a:spcPct val="90000"/>
              </a:lnSpc>
              <a:spcAft>
                <a:spcPts val="600"/>
              </a:spcAft>
            </a:pPr>
            <a:r>
              <a:rPr lang="ru-RU" sz="1300" b="1" dirty="0" smtClean="0"/>
              <a:t>Подготовка </a:t>
            </a:r>
            <a:r>
              <a:rPr lang="ru-RU" sz="1300" b="1" dirty="0"/>
              <a:t>объектов жилищно-коммунального комплекса к отопительному периоду и его </a:t>
            </a:r>
            <a:r>
              <a:rPr lang="ru-RU" sz="1300" b="1" dirty="0" smtClean="0"/>
              <a:t>   прохождение </a:t>
            </a:r>
            <a:r>
              <a:rPr lang="ru-RU" sz="1300" b="1" dirty="0"/>
              <a:t>на территории нашего региона находится на особом контроле в Правительстве </a:t>
            </a:r>
            <a:r>
              <a:rPr lang="ru-RU" sz="1300" b="1" dirty="0" smtClean="0"/>
              <a:t>Камчатского </a:t>
            </a:r>
            <a:r>
              <a:rPr lang="ru-RU" sz="1300" b="1" dirty="0"/>
              <a:t>края, так как своевременное выполнение профилактических и </a:t>
            </a:r>
            <a:r>
              <a:rPr lang="ru-RU" sz="1300" b="1" dirty="0" smtClean="0"/>
              <a:t>	подготовительных работ </a:t>
            </a:r>
            <a:r>
              <a:rPr lang="ru-RU" sz="1300" b="1" dirty="0"/>
              <a:t>на объектах жилищно-коммунального комплекса к </a:t>
            </a:r>
            <a:r>
              <a:rPr lang="ru-RU" sz="1300" b="1" dirty="0" smtClean="0"/>
              <a:t>	отопительному периоду позволяет  обеспечить устойчивую работу </a:t>
            </a:r>
            <a:r>
              <a:rPr lang="ru-RU" sz="1300" b="1" dirty="0" err="1" smtClean="0"/>
              <a:t>жилищно</a:t>
            </a:r>
            <a:r>
              <a:rPr lang="ru-RU" sz="1300" b="1" dirty="0" smtClean="0"/>
              <a:t> -	коммунальных предприятий. </a:t>
            </a:r>
            <a:endParaRPr lang="ru-RU" sz="13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5151" y="2321003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0000"/>
                </a:solidFill>
                <a:latin typeface="+mj-lt"/>
              </a:rPr>
              <a:t>Объем финансирования </a:t>
            </a:r>
            <a:r>
              <a:rPr lang="ru-RU" b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подготовки объектов ЖКХ к отопительному периоду </a:t>
            </a:r>
            <a:endParaRPr lang="ru-RU" b="1" dirty="0" smtClean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(1264,69 млн</a:t>
            </a:r>
            <a:r>
              <a:rPr lang="ru-RU" b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. руб.) </a:t>
            </a:r>
            <a:endParaRPr lang="ru-RU" dirty="0">
              <a:latin typeface="+mj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/>
          </p:nvPr>
        </p:nvGraphicFramePr>
        <p:xfrm>
          <a:off x="1397348" y="2937817"/>
          <a:ext cx="7855172" cy="3299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478982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27384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pic>
        <p:nvPicPr>
          <p:cNvPr id="19" name="Picture 5" descr="Герб Камчатского кра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91" y="216123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1043608" y="215613"/>
            <a:ext cx="7560840" cy="1977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" lvl="2" algn="ctr" defTabSz="622300">
              <a:lnSpc>
                <a:spcPct val="90000"/>
              </a:lnSpc>
              <a:spcAft>
                <a:spcPts val="600"/>
              </a:spcAft>
            </a:pPr>
            <a:r>
              <a:rPr lang="ru-RU" sz="1600" b="1" dirty="0" smtClean="0"/>
              <a:t>В </a:t>
            </a:r>
            <a:r>
              <a:rPr lang="ru-RU" sz="1600" b="1" dirty="0"/>
              <a:t>рамках </a:t>
            </a:r>
            <a:r>
              <a:rPr lang="ru-RU" sz="1600" b="1" dirty="0" smtClean="0"/>
              <a:t>подпрограмм -  «Энергосбережение </a:t>
            </a:r>
            <a:r>
              <a:rPr lang="ru-RU" sz="1600" b="1" dirty="0"/>
              <a:t>и повышение энергетической эффективности в Камчатском </a:t>
            </a:r>
            <a:r>
              <a:rPr lang="ru-RU" sz="1600" b="1" dirty="0" smtClean="0"/>
              <a:t>крае», «Чистая вода» и производственных программ ресурсоснабжающих организаций реализуются технические мероприятия по </a:t>
            </a:r>
            <a:r>
              <a:rPr lang="ru-RU" sz="1600" b="1" dirty="0"/>
              <a:t>замене ветхих наружных инженерных сетей, состояние которых влияет на обеспечение </a:t>
            </a:r>
            <a:r>
              <a:rPr lang="ru-RU" sz="1600" b="1" dirty="0" smtClean="0"/>
              <a:t>качественного </a:t>
            </a:r>
            <a:r>
              <a:rPr lang="ru-RU" sz="1600" b="1" dirty="0"/>
              <a:t>предоставления </a:t>
            </a:r>
            <a:r>
              <a:rPr lang="ru-RU" sz="1600" b="1" dirty="0" smtClean="0"/>
              <a:t>коммунальных </a:t>
            </a:r>
            <a:r>
              <a:rPr lang="ru-RU" sz="1600" b="1" dirty="0"/>
              <a:t>ресурсов </a:t>
            </a:r>
            <a:r>
              <a:rPr lang="ru-RU" sz="1600" b="1" dirty="0" smtClean="0"/>
              <a:t>потребителям</a:t>
            </a:r>
          </a:p>
          <a:p>
            <a:pPr marL="114300" lvl="2" algn="ctr" defTabSz="622300">
              <a:lnSpc>
                <a:spcPct val="90000"/>
              </a:lnSpc>
              <a:spcAft>
                <a:spcPts val="600"/>
              </a:spcAft>
            </a:pPr>
            <a:endParaRPr lang="ru-RU" sz="1600" b="1" dirty="0"/>
          </a:p>
          <a:p>
            <a:pPr marL="114300" lvl="2" defTabSz="622300">
              <a:lnSpc>
                <a:spcPct val="90000"/>
              </a:lnSpc>
              <a:spcAft>
                <a:spcPts val="600"/>
              </a:spcAft>
            </a:pPr>
            <a:r>
              <a:rPr lang="ru-RU" sz="1300" b="1" dirty="0" smtClean="0"/>
              <a:t>.</a:t>
            </a:r>
            <a:endParaRPr lang="ru-RU" sz="1300" b="1" dirty="0"/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159072" y="1630317"/>
            <a:ext cx="4287168" cy="577850"/>
          </a:xfrm>
        </p:spPr>
        <p:txBody>
          <a:bodyPr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0000"/>
                </a:solidFill>
              </a:rPr>
              <a:t>Объем замены ветхих сетей инженерной </a:t>
            </a:r>
            <a:br>
              <a:rPr lang="ru-RU" sz="1600" b="1" dirty="0" smtClean="0">
                <a:solidFill>
                  <a:srgbClr val="000000"/>
                </a:solidFill>
              </a:rPr>
            </a:br>
            <a:r>
              <a:rPr lang="ru-RU" sz="1600" b="1" dirty="0" smtClean="0">
                <a:solidFill>
                  <a:srgbClr val="000000"/>
                </a:solidFill>
              </a:rPr>
              <a:t>инфраструктуры ( 41,57 км)</a:t>
            </a:r>
            <a:endParaRPr lang="ru-RU" sz="1600" dirty="0" smtClean="0"/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4553744" y="1613640"/>
            <a:ext cx="4482752" cy="579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rgbClr val="000000"/>
                </a:solidFill>
              </a:rPr>
              <a:t>Финансирование работ по  замене ветхих сетей инженерной инфраструктуры ( 356,95млн. руб.)</a:t>
            </a:r>
            <a:endParaRPr lang="ru-RU" sz="16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/>
          </p:nvPr>
        </p:nvGraphicFramePr>
        <p:xfrm>
          <a:off x="539552" y="2657611"/>
          <a:ext cx="5544616" cy="4084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/>
          </p:nvPr>
        </p:nvGraphicFramePr>
        <p:xfrm>
          <a:off x="4139952" y="2637067"/>
          <a:ext cx="4308976" cy="3936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" name="Стрелка вниз 2"/>
          <p:cNvSpPr/>
          <p:nvPr/>
        </p:nvSpPr>
        <p:spPr>
          <a:xfrm>
            <a:off x="1475656" y="2235078"/>
            <a:ext cx="1008112" cy="4019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6291064" y="2235079"/>
            <a:ext cx="1008112" cy="40198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921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0256" y="-51435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graphicFrame>
        <p:nvGraphicFramePr>
          <p:cNvPr id="2" name="Object 2"/>
          <p:cNvGraphicFramePr>
            <a:graphicFrameLocks noChangeAspect="1"/>
          </p:cNvGraphicFramePr>
          <p:nvPr>
            <p:extLst/>
          </p:nvPr>
        </p:nvGraphicFramePr>
        <p:xfrm>
          <a:off x="1043608" y="1772816"/>
          <a:ext cx="6624736" cy="4948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0724" name="Picture 5" descr="Герб Камчатского кр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Прямоугольник 5"/>
          <p:cNvSpPr>
            <a:spLocks noChangeArrowheads="1"/>
          </p:cNvSpPr>
          <p:nvPr/>
        </p:nvSpPr>
        <p:spPr bwMode="auto">
          <a:xfrm>
            <a:off x="725488" y="512763"/>
            <a:ext cx="823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0" fontAlgn="base" hangingPunct="0">
              <a:spcAft>
                <a:spcPct val="0"/>
              </a:spcAft>
              <a:buFont typeface="Wingdings 2" panose="05020102010507070707" pitchFamily="18" charset="2"/>
              <a:buNone/>
              <a:defRPr sz="186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  <a:cs typeface="Arial" panose="020B0604020202020204" pitchFamily="34" charset="0"/>
              </a:rPr>
              <a:t>Мониторинг получения паспортов готовности муниципальных образований</a:t>
            </a:r>
          </a:p>
        </p:txBody>
      </p:sp>
      <p:sp>
        <p:nvSpPr>
          <p:cNvPr id="30726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C671ADF9-F165-4D4D-8ECE-69546B2363C3}" type="slidenum">
              <a:rPr lang="ru-RU" altLang="ru-RU" smtClean="0">
                <a:solidFill>
                  <a:srgbClr val="045C75"/>
                </a:solidFill>
              </a:rPr>
              <a:pPr/>
              <a:t>7</a:t>
            </a:fld>
            <a:endParaRPr lang="ru-RU" altLang="ru-RU" smtClean="0">
              <a:solidFill>
                <a:srgbClr val="045C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27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0256" y="-51435"/>
            <a:ext cx="9180512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graphicFrame>
        <p:nvGraphicFramePr>
          <p:cNvPr id="2" name="Object 2"/>
          <p:cNvGraphicFramePr>
            <a:graphicFrameLocks noChangeAspect="1"/>
          </p:cNvGraphicFramePr>
          <p:nvPr>
            <p:extLst/>
          </p:nvPr>
        </p:nvGraphicFramePr>
        <p:xfrm>
          <a:off x="776288" y="1751013"/>
          <a:ext cx="6819900" cy="4722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148" name="Picture 5" descr="Герб Камчатского кра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720725" cy="83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725488" y="512763"/>
            <a:ext cx="8239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Создание запасов топлива на начало отопительного периода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20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2019 - 2020 годов</a:t>
            </a:r>
          </a:p>
        </p:txBody>
      </p:sp>
      <p:sp>
        <p:nvSpPr>
          <p:cNvPr id="6150" name="Прямоугольник 6"/>
          <p:cNvSpPr>
            <a:spLocks noChangeArrowheads="1"/>
          </p:cNvSpPr>
          <p:nvPr/>
        </p:nvSpPr>
        <p:spPr bwMode="auto">
          <a:xfrm>
            <a:off x="2433638" y="1330325"/>
            <a:ext cx="457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prstClr val="black"/>
                </a:solidFill>
                <a:latin typeface="+mj-lt"/>
                <a:cs typeface="Times New Roman" panose="02020603050405020304" pitchFamily="18" charset="0"/>
              </a:rPr>
              <a:t>Коммунальная энергетика</a:t>
            </a:r>
          </a:p>
        </p:txBody>
      </p:sp>
      <p:sp>
        <p:nvSpPr>
          <p:cNvPr id="6151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fld id="{01D47047-F6C0-4F29-9E09-2DCE70B96AB3}" type="slidenum">
              <a:rPr lang="ru-RU" altLang="ru-RU" smtClean="0">
                <a:solidFill>
                  <a:srgbClr val="045C75"/>
                </a:solidFill>
              </a:rPr>
              <a:pPr/>
              <a:t>8</a:t>
            </a:fld>
            <a:endParaRPr lang="ru-RU" altLang="ru-RU" smtClean="0">
              <a:solidFill>
                <a:srgbClr val="045C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16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6" descr="герб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214313"/>
            <a:ext cx="6858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4"/>
          <p:cNvSpPr>
            <a:spLocks noChangeArrowheads="1"/>
          </p:cNvSpPr>
          <p:nvPr/>
        </p:nvSpPr>
        <p:spPr bwMode="auto">
          <a:xfrm>
            <a:off x="841707" y="404664"/>
            <a:ext cx="763270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Бюджетное финансирование в целях доступности предоставляемых коммунальных услуг населению </a:t>
            </a:r>
            <a:endParaRPr lang="ru-RU" sz="2000" b="1" dirty="0" smtClean="0">
              <a:solidFill>
                <a:srgbClr val="4F81BD">
                  <a:lumMod val="50000"/>
                </a:srgbClr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4F81BD">
                    <a:lumMod val="50000"/>
                  </a:srgbClr>
                </a:solidFill>
              </a:rPr>
              <a:t>в 2018-2019 </a:t>
            </a:r>
            <a:r>
              <a:rPr lang="ru-RU" sz="2000" b="1" dirty="0">
                <a:solidFill>
                  <a:srgbClr val="4F81BD">
                    <a:lumMod val="50000"/>
                  </a:srgbClr>
                </a:solidFill>
              </a:rPr>
              <a:t>годы</a:t>
            </a:r>
          </a:p>
        </p:txBody>
      </p:sp>
      <p:graphicFrame>
        <p:nvGraphicFramePr>
          <p:cNvPr id="9" name="Объект 4" title="Субсидии краевого бюджета РСО для льготных тарифов на КУ населению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576064" y="1524562"/>
          <a:ext cx="3707904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Объект 4" title="Субсидии краевого бюджета РСО для льготных тарифов на КУ населению"/>
          <p:cNvGraphicFramePr>
            <a:graphicFrameLocks/>
          </p:cNvGraphicFramePr>
          <p:nvPr>
            <p:extLst/>
          </p:nvPr>
        </p:nvGraphicFramePr>
        <p:xfrm>
          <a:off x="4860032" y="1524562"/>
          <a:ext cx="3707904" cy="5333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7835A9-576D-4BD1-8FE8-A5684DDDBF1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86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8117</TotalTime>
  <Words>1217</Words>
  <Application>Microsoft Office PowerPoint</Application>
  <PresentationFormat>Экран (4:3)</PresentationFormat>
  <Paragraphs>239</Paragraphs>
  <Slides>23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23</vt:i4>
      </vt:variant>
    </vt:vector>
  </HeadingPairs>
  <TitlesOfParts>
    <vt:vector size="38" baseType="lpstr">
      <vt:lpstr>Arial</vt:lpstr>
      <vt:lpstr>Calibri</vt:lpstr>
      <vt:lpstr>Constantia</vt:lpstr>
      <vt:lpstr>Impact</vt:lpstr>
      <vt:lpstr>Tahoma</vt:lpstr>
      <vt:lpstr>Times New Roman</vt:lpstr>
      <vt:lpstr>Wingdings</vt:lpstr>
      <vt:lpstr>Wingdings 2</vt:lpstr>
      <vt:lpstr>Тема Office</vt:lpstr>
      <vt:lpstr>Специальное оформление</vt:lpstr>
      <vt:lpstr>3_Тема Office</vt:lpstr>
      <vt:lpstr>4_Тема Office</vt:lpstr>
      <vt:lpstr>5_Тема Office</vt:lpstr>
      <vt:lpstr>6_Тема Office</vt:lpstr>
      <vt:lpstr>1_Поток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Объем замены ветхих сетей инженерной  инфраструктуры ( 41,57 км)</vt:lpstr>
      <vt:lpstr>Презентация PowerPoint</vt:lpstr>
      <vt:lpstr>Презентация PowerPoint</vt:lpstr>
      <vt:lpstr>Презентация PowerPoint</vt:lpstr>
      <vt:lpstr>Презентация PowerPoint</vt:lpstr>
      <vt:lpstr>Граждане, претендующие на жилые помещения жилищного фонда Камчатского края, предоставляемые по договору социального найма (по состоянию на 31.12.2019) </vt:lpstr>
      <vt:lpstr>Динамика обеспечения жилыми помещениями граждан, претендующих на жилые помещения жилищного фонда Камчатского края </vt:lpstr>
      <vt:lpstr>Динамика выдачи жилищной субсидии гражданам, проживающим на территории Камчатского края,  выезжающим из районов Крайнего Севера</vt:lpstr>
      <vt:lpstr>Презентация PowerPoint</vt:lpstr>
      <vt:lpstr>Реализация подпрограммы по капитальному ремонту многоквартирных домов в 2019 году.</vt:lpstr>
      <vt:lpstr>Реализация подпрограммы по капитальному ремонту многоквартирных домов в 2019 году.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Шумко Светлана Андреевна</dc:creator>
  <cp:lastModifiedBy>Косова Елена Владимировна</cp:lastModifiedBy>
  <cp:revision>317</cp:revision>
  <cp:lastPrinted>2019-01-30T07:21:06Z</cp:lastPrinted>
  <dcterms:created xsi:type="dcterms:W3CDTF">2014-05-05T00:21:46Z</dcterms:created>
  <dcterms:modified xsi:type="dcterms:W3CDTF">2020-02-03T22:56:17Z</dcterms:modified>
</cp:coreProperties>
</file>