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94" r:id="rId2"/>
  </p:sldMasterIdLst>
  <p:notesMasterIdLst>
    <p:notesMasterId r:id="rId12"/>
  </p:notesMasterIdLst>
  <p:sldIdLst>
    <p:sldId id="258" r:id="rId3"/>
    <p:sldId id="323" r:id="rId4"/>
    <p:sldId id="324" r:id="rId5"/>
    <p:sldId id="326" r:id="rId6"/>
    <p:sldId id="327" r:id="rId7"/>
    <p:sldId id="328" r:id="rId8"/>
    <p:sldId id="329" r:id="rId9"/>
    <p:sldId id="330" r:id="rId10"/>
    <p:sldId id="322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лашник Екатерина Михайловна" initials="КЕМ" lastIdx="1" clrIdx="0">
    <p:extLst>
      <p:ext uri="{19B8F6BF-5375-455C-9EA6-DF929625EA0E}">
        <p15:presenceInfo xmlns:p15="http://schemas.microsoft.com/office/powerpoint/2012/main" userId="Калашник Екатерина Михайл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FF"/>
    <a:srgbClr val="FFFFFF"/>
    <a:srgbClr val="03AF81"/>
    <a:srgbClr val="0C77C3"/>
    <a:srgbClr val="777777"/>
    <a:srgbClr val="DFF1FD"/>
    <a:srgbClr val="D2FEF2"/>
    <a:srgbClr val="4F81BD"/>
    <a:srgbClr val="00B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6" d="100"/>
          <a:sy n="116" d="100"/>
        </p:scale>
        <p:origin x="552" y="108"/>
      </p:cViewPr>
      <p:guideLst>
        <p:guide orient="horz" pos="43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60" cy="498135"/>
          </a:xfrm>
          <a:prstGeom prst="rect">
            <a:avLst/>
          </a:prstGeom>
        </p:spPr>
        <p:txBody>
          <a:bodyPr vert="horz" lIns="92088" tIns="46044" rIns="92088" bIns="460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3"/>
            <a:ext cx="2945660" cy="498135"/>
          </a:xfrm>
          <a:prstGeom prst="rect">
            <a:avLst/>
          </a:prstGeom>
        </p:spPr>
        <p:txBody>
          <a:bodyPr vert="horz" lIns="92088" tIns="46044" rIns="92088" bIns="46044" rtlCol="0"/>
          <a:lstStyle>
            <a:lvl1pPr algn="r">
              <a:defRPr sz="1200"/>
            </a:lvl1pPr>
          </a:lstStyle>
          <a:p>
            <a:fld id="{A7DB488D-0F26-4C36-8719-A4A59C8A6C4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8" tIns="46044" rIns="92088" bIns="460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2088" tIns="46044" rIns="92088" bIns="460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088" tIns="46044" rIns="92088" bIns="460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088" tIns="46044" rIns="92088" bIns="46044" rtlCol="0" anchor="b"/>
          <a:lstStyle>
            <a:lvl1pPr algn="r">
              <a:defRPr sz="1200"/>
            </a:lvl1pPr>
          </a:lstStyle>
          <a:p>
            <a:fld id="{A6EFDB2C-4B71-4773-99E1-4F4BC4B2B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9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FDB2C-4B71-4773-99E1-4F4BC4B2BC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2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4" y="429767"/>
            <a:ext cx="2831852" cy="2876549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DA38C-DD6B-413A-822A-E496180FC243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3456934" y="3682988"/>
            <a:ext cx="4964754" cy="439834"/>
          </a:xfrm>
          <a:prstGeom prst="rect">
            <a:avLst/>
          </a:prstGeom>
        </p:spPr>
        <p:txBody>
          <a:bodyPr/>
          <a:lstStyle/>
          <a:p>
            <a:r>
              <a:rPr lang="ru-RU" sz="1800" smtClean="0">
                <a:solidFill>
                  <a:schemeClr val="bg1"/>
                </a:solidFill>
                <a:latin typeface="+mn-lt"/>
              </a:rPr>
              <a:t>Образец заголовка</a:t>
            </a:r>
            <a:endParaRPr lang="ru-RU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56934" y="4122822"/>
            <a:ext cx="4551533" cy="14657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algn="l"/>
            <a:r>
              <a:rPr lang="ru-RU" sz="1400" smtClean="0">
                <a:solidFill>
                  <a:schemeClr val="bg1"/>
                </a:solidFill>
              </a:rPr>
              <a:t>Образец подзаголовка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8" y="2383446"/>
            <a:ext cx="2823328" cy="79257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56074" y="1909579"/>
            <a:ext cx="1391652" cy="1391652"/>
          </a:xfrm>
          <a:prstGeom prst="rect">
            <a:avLst/>
          </a:prstGeom>
          <a:solidFill>
            <a:srgbClr val="00A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76674" y="429768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1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420" y="328498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019EFD-BA02-41A1-AB5F-00955CB8334E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8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4BDC50-4496-4576-BB5E-E7CEE3323B61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0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EAAE3E-4B8E-49A4-B9D7-97E2F44F3344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61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DF2AA59-7E5F-497E-8EE5-FE326A4FDDED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37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10886" y="1"/>
            <a:ext cx="2803072" cy="6858000"/>
          </a:xfrm>
          <a:custGeom>
            <a:avLst/>
            <a:gdLst>
              <a:gd name="connsiteX0" fmla="*/ 0 w 3425371"/>
              <a:gd name="connsiteY0" fmla="*/ 0 h 6858000"/>
              <a:gd name="connsiteX1" fmla="*/ 3425371 w 3425371"/>
              <a:gd name="connsiteY1" fmla="*/ 0 h 6858000"/>
              <a:gd name="connsiteX2" fmla="*/ 3425371 w 3425371"/>
              <a:gd name="connsiteY2" fmla="*/ 6858000 h 6858000"/>
              <a:gd name="connsiteX3" fmla="*/ 0 w 34253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5371" h="6858000">
                <a:moveTo>
                  <a:pt x="0" y="0"/>
                </a:moveTo>
                <a:lnTo>
                  <a:pt x="3425371" y="0"/>
                </a:lnTo>
                <a:lnTo>
                  <a:pt x="342537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d-ID" sz="1500" kern="120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800594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E54EF27-3AFD-4DF8-9016-78490FA6DFA8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63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15654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3BA3-30BA-4C29-8373-8EB1E87102EA}" type="datetime1">
              <a:rPr lang="ru-RU" smtClean="0"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0"/>
            <a:ext cx="5328740" cy="5040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КОНСТРУКТИВНЫЙ ДИАЛОГ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11450" y="1844780"/>
            <a:ext cx="3312460" cy="360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i="0" baseline="0">
                <a:solidFill>
                  <a:srgbClr val="0092FF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Социальное партнерство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597810" y="2308120"/>
            <a:ext cx="5342380" cy="3785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 своим энергетическим свойствам 1 куб. м КПГ равен 1 литру бензина. Это значит, что газовый транспорт, не теряя в мощности, потребляет столько же топлива, сколько обычный. А за счет выгодной цены затраты на топливо сокращаются в 2-3 раза.</a:t>
            </a:r>
          </a:p>
        </p:txBody>
      </p:sp>
      <p:sp>
        <p:nvSpPr>
          <p:cNvPr id="16" name="Рисунок 2"/>
          <p:cNvSpPr>
            <a:spLocks noGrp="1"/>
          </p:cNvSpPr>
          <p:nvPr>
            <p:ph type="pic" idx="13"/>
          </p:nvPr>
        </p:nvSpPr>
        <p:spPr>
          <a:xfrm>
            <a:off x="6084210" y="1385888"/>
            <a:ext cx="2337478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5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Рисунок 2"/>
          <p:cNvSpPr>
            <a:spLocks noGrp="1"/>
          </p:cNvSpPr>
          <p:nvPr>
            <p:ph type="pic" idx="16"/>
          </p:nvPr>
        </p:nvSpPr>
        <p:spPr>
          <a:xfrm>
            <a:off x="6921561" y="1983268"/>
            <a:ext cx="1489460" cy="149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6" name="Рисунок 2"/>
          <p:cNvSpPr>
            <a:spLocks noGrp="1"/>
          </p:cNvSpPr>
          <p:nvPr>
            <p:ph type="pic" idx="15"/>
          </p:nvPr>
        </p:nvSpPr>
        <p:spPr>
          <a:xfrm>
            <a:off x="4854373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7" name="Рисунок 2"/>
          <p:cNvSpPr>
            <a:spLocks noGrp="1"/>
          </p:cNvSpPr>
          <p:nvPr>
            <p:ph type="pic" idx="17"/>
          </p:nvPr>
        </p:nvSpPr>
        <p:spPr>
          <a:xfrm>
            <a:off x="2787186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68" name="Рисунок 2"/>
          <p:cNvSpPr>
            <a:spLocks noGrp="1"/>
          </p:cNvSpPr>
          <p:nvPr>
            <p:ph type="pic" idx="18"/>
          </p:nvPr>
        </p:nvSpPr>
        <p:spPr>
          <a:xfrm>
            <a:off x="719999" y="1983268"/>
            <a:ext cx="1489460" cy="14457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1D6D-7630-438B-8187-4DD999904264}" type="datetime1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1"/>
            <a:ext cx="7777080" cy="576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ГАЗОЗАПРАВОЧНАЯ СЕТЬ «ГАЗПРОМ»</a:t>
            </a:r>
            <a:endParaRPr lang="ru-RU" dirty="0"/>
          </a:p>
        </p:txBody>
      </p:sp>
      <p:sp>
        <p:nvSpPr>
          <p:cNvPr id="80" name="Объект 2"/>
          <p:cNvSpPr>
            <a:spLocks noGrp="1"/>
          </p:cNvSpPr>
          <p:nvPr>
            <p:ph sz="half" idx="1"/>
          </p:nvPr>
        </p:nvSpPr>
        <p:spPr>
          <a:xfrm>
            <a:off x="641675" y="3784362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1" name="Объект 2"/>
          <p:cNvSpPr>
            <a:spLocks noGrp="1"/>
          </p:cNvSpPr>
          <p:nvPr>
            <p:ph sz="half" idx="19"/>
          </p:nvPr>
        </p:nvSpPr>
        <p:spPr>
          <a:xfrm>
            <a:off x="641675" y="4353815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2"/>
          <p:cNvSpPr>
            <a:spLocks noGrp="1"/>
          </p:cNvSpPr>
          <p:nvPr>
            <p:ph sz="half" idx="24"/>
          </p:nvPr>
        </p:nvSpPr>
        <p:spPr>
          <a:xfrm>
            <a:off x="4758511" y="3784362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Объект 2"/>
          <p:cNvSpPr>
            <a:spLocks noGrp="1"/>
          </p:cNvSpPr>
          <p:nvPr>
            <p:ph sz="half" idx="25"/>
          </p:nvPr>
        </p:nvSpPr>
        <p:spPr>
          <a:xfrm>
            <a:off x="4758511" y="4353815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2"/>
          <p:cNvSpPr>
            <a:spLocks noGrp="1"/>
          </p:cNvSpPr>
          <p:nvPr>
            <p:ph sz="half" idx="26"/>
          </p:nvPr>
        </p:nvSpPr>
        <p:spPr>
          <a:xfrm>
            <a:off x="641675" y="4923267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Объект 2"/>
          <p:cNvSpPr>
            <a:spLocks noGrp="1"/>
          </p:cNvSpPr>
          <p:nvPr>
            <p:ph sz="half" idx="27"/>
          </p:nvPr>
        </p:nvSpPr>
        <p:spPr>
          <a:xfrm>
            <a:off x="4758511" y="4923267"/>
            <a:ext cx="3804580" cy="380693"/>
          </a:xfrm>
          <a:prstGeom prst="rect">
            <a:avLst/>
          </a:prstGeom>
        </p:spPr>
        <p:txBody>
          <a:bodyPr/>
          <a:lstStyle>
            <a:lvl1pPr marL="285750" indent="-285750">
              <a:buSzPct val="200000"/>
              <a:buFontTx/>
              <a:buBlip>
                <a:blip r:embed="rId2"/>
              </a:buBlip>
              <a:defRPr sz="1500" baseline="0">
                <a:solidFill>
                  <a:srgbClr val="0092FF"/>
                </a:solidFill>
                <a:latin typeface="Open Sans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6C9E-41A3-4A6E-A25C-D5B11A8D0DE8}" type="datetime1">
              <a:rPr lang="ru-RU" smtClean="0"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33348" y="2337618"/>
            <a:ext cx="2556000" cy="382776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33348" y="2492593"/>
            <a:ext cx="2526390" cy="3785250"/>
          </a:xfrm>
          <a:prstGeom prst="rect">
            <a:avLst/>
          </a:prstGeom>
        </p:spPr>
        <p:txBody>
          <a:bodyPr/>
          <a:lstStyle>
            <a:lvl1pPr marL="171450" indent="-171450">
              <a:spcAft>
                <a:spcPts val="1200"/>
              </a:spcAft>
              <a:buFont typeface="Wingdings" pitchFamily="2" charset="2"/>
              <a:buChar char="§"/>
              <a:defRPr sz="1200" baseline="0">
                <a:solidFill>
                  <a:schemeClr val="bg1"/>
                </a:solidFill>
                <a:latin typeface="Open Sans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Широкие функциональные возможности оборудования</a:t>
            </a:r>
          </a:p>
          <a:p>
            <a:pPr lvl="0"/>
            <a:r>
              <a:rPr lang="ru-RU" dirty="0" smtClean="0"/>
              <a:t>Оптимальная ценовая политика</a:t>
            </a:r>
          </a:p>
          <a:p>
            <a:pPr lvl="0"/>
            <a:r>
              <a:rPr lang="ru-RU" dirty="0" err="1" smtClean="0"/>
              <a:t>Кастомизация</a:t>
            </a:r>
            <a:r>
              <a:rPr lang="ru-RU" dirty="0" smtClean="0"/>
              <a:t> продуктов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запросам клиентов</a:t>
            </a:r>
          </a:p>
          <a:p>
            <a:pPr lvl="0"/>
            <a:r>
              <a:rPr lang="ru-RU" dirty="0" smtClean="0"/>
              <a:t>Разработка решений для корпоративных сетей</a:t>
            </a:r>
          </a:p>
          <a:p>
            <a:pPr lvl="0"/>
            <a:r>
              <a:rPr lang="ru-RU" dirty="0" smtClean="0"/>
              <a:t>Предотвращение угроз в сфере информационной безопасности</a:t>
            </a:r>
          </a:p>
          <a:p>
            <a:pPr lvl="0"/>
            <a:r>
              <a:rPr lang="ru-RU" dirty="0" smtClean="0"/>
              <a:t>Возможности замены западных брендов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11450" y="1268701"/>
            <a:ext cx="7777080" cy="5760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>
                <a:solidFill>
                  <a:srgbClr val="0092FF"/>
                </a:solidFill>
              </a:defRPr>
            </a:lvl1pPr>
          </a:lstStyle>
          <a:p>
            <a:r>
              <a:rPr lang="ru-RU" dirty="0" smtClean="0"/>
              <a:t>СОДЕЙСТВИЕ</a:t>
            </a:r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"/>
          </p:nvPr>
        </p:nvSpPr>
        <p:spPr>
          <a:xfrm>
            <a:off x="3716594" y="2337618"/>
            <a:ext cx="4705094" cy="3827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87736" y="6356350"/>
            <a:ext cx="2133600" cy="365125"/>
          </a:xfrm>
        </p:spPr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7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470" y="1340710"/>
            <a:ext cx="5976830" cy="10081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aseline="0"/>
            </a:lvl1pPr>
          </a:lstStyle>
          <a:p>
            <a:r>
              <a:rPr lang="ru-RU" dirty="0" smtClean="0"/>
              <a:t>КОНСТРУКТИВНЫЙ ДИАЛОГ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20" y="3717040"/>
            <a:ext cx="5832810" cy="4213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D0B38-EBFD-4376-A349-2016514AF892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2423" y="215661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EFCE-2454-4C10-BDA5-524BC45CBEE8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7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348" y="331101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A210-DC17-4C0C-AFE6-FF9F19D53180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378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2BC3-4DB1-4930-8612-1B6AC42B24D5}" type="datetime1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25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5154-6EE9-422B-ABC1-2F52FBA6FEBC}" type="datetime1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30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FFE4-B08A-4E76-9531-4337AE1A50B7}" type="datetime1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683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F21-3A5C-49B0-862C-55964191C6DC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47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72910-036E-485A-8549-52679810A71F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01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3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8091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42FE-C145-44D0-A5BF-682CA19E90C7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03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FAFC-4DCF-4CB9-AD3A-9ED55D5F258F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38F2-C3C2-4DE7-B2D4-EA4736E27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1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AAF24-ED86-41A3-A3C9-F4E2D4B11644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67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B90334-0671-4C5A-930B-044FC5B238B4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04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799A0-1D10-4EE5-9E39-0D9E93FE2B38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38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855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EFD0-7379-4991-B0F3-29FE3561C7F8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07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4474"/>
            <a:ext cx="6912768" cy="62824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272C3F-E9FA-4195-8AF7-9E9EDD579F1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2"/>
          </p:nvPr>
        </p:nvSpPr>
        <p:spPr>
          <a:xfrm>
            <a:off x="468313" y="1304925"/>
            <a:ext cx="8207376" cy="4572000"/>
          </a:xfrm>
          <a:prstGeom prst="rect">
            <a:avLst/>
          </a:prstGeom>
        </p:spPr>
        <p:txBody>
          <a:bodyPr/>
          <a:lstStyle>
            <a:lvl1pPr>
              <a:defRPr i="0">
                <a:solidFill>
                  <a:schemeClr val="tx2"/>
                </a:solidFill>
              </a:defRPr>
            </a:lvl1pPr>
            <a:lvl2pPr>
              <a:defRPr i="0">
                <a:solidFill>
                  <a:schemeClr val="tx2"/>
                </a:solidFill>
              </a:defRPr>
            </a:lvl2pPr>
            <a:lvl3pPr>
              <a:defRPr i="0">
                <a:solidFill>
                  <a:schemeClr val="tx2"/>
                </a:solidFill>
              </a:defRPr>
            </a:lvl3pPr>
            <a:lvl4pPr>
              <a:defRPr i="0">
                <a:solidFill>
                  <a:schemeClr val="tx2"/>
                </a:solidFill>
              </a:defRPr>
            </a:lvl4pPr>
            <a:lvl5pPr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3511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838" y="1222373"/>
            <a:ext cx="8707437" cy="492918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04788" y="6362700"/>
            <a:ext cx="1487487" cy="476250"/>
          </a:xfrm>
        </p:spPr>
        <p:txBody>
          <a:bodyPr/>
          <a:lstStyle>
            <a:lvl1pPr>
              <a:defRPr/>
            </a:lvl1pPr>
          </a:lstStyle>
          <a:p>
            <a:fld id="{8E730068-F805-43B7-8A8E-3E2DB17E4B45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50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080" y="1268761"/>
            <a:ext cx="8207375" cy="50405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aseline="0">
                <a:solidFill>
                  <a:srgbClr val="005CB9"/>
                </a:solidFill>
                <a:latin typeface="Open Sans Extrabold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9080" y="1844824"/>
            <a:ext cx="446372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005CB9"/>
                </a:solidFill>
                <a:latin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3025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3AC069-C64C-40B2-81D9-9C3083D7087E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9081" y="2204865"/>
            <a:ext cx="8207375" cy="576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>
                <a:latin typeface="Open Sans Light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fld id="{01840F4C-D677-4BC8-BEB2-D6C76E7E04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867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3C9BC-F29A-4976-AFB2-0EDCA84D51F8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8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62783-3FB4-40AD-BC0B-6D31B82D3D73}" type="datetime1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75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450" y="1168499"/>
            <a:ext cx="5544770" cy="86412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B4A22C-B028-4789-93F3-552BABCB5B62}" type="datetime1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4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526E-5AC7-49B7-8D0C-14DA23FCF725}" type="datetime1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2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4AA3B-EE21-41BB-9482-D750ECC5AD71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88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13ACD9-0136-45C3-AE86-14D334A90354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8DAB16-C842-4436-88E1-7511CAED1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1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5674" y="3389390"/>
            <a:ext cx="2136026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15874" y="3389390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364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962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56074" y="3389390"/>
            <a:ext cx="5712252" cy="287146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56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158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56074" y="429768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56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58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76674" y="1909579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75674" y="4869200"/>
            <a:ext cx="1992006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15874" y="4869200"/>
            <a:ext cx="1391652" cy="1391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3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02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BC1F-A129-4036-ABC7-F11D9E57594A}" type="datetime1">
              <a:rPr lang="ru-RU" smtClean="0"/>
              <a:t>31.05.2023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2877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952" cy="11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12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emf"/><Relationship Id="rId11" Type="http://schemas.openxmlformats.org/officeDocument/2006/relationships/image" Target="../media/image14.jpeg"/><Relationship Id="rId5" Type="http://schemas.openxmlformats.org/officeDocument/2006/relationships/image" Target="../media/image8.emf"/><Relationship Id="rId15" Type="http://schemas.openxmlformats.org/officeDocument/2006/relationships/image" Target="../media/image18.jpeg"/><Relationship Id="rId10" Type="http://schemas.openxmlformats.org/officeDocument/2006/relationships/image" Target="../media/image13.emf"/><Relationship Id="rId4" Type="http://schemas.openxmlformats.org/officeDocument/2006/relationships/image" Target="../media/image7.jpeg"/><Relationship Id="rId9" Type="http://schemas.openxmlformats.org/officeDocument/2006/relationships/image" Target="../media/image12.emf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azprom-agnks.ru/" TargetMode="Externa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zprom-agnks.ru/retool-wher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" b="30399"/>
          <a:stretch/>
        </p:blipFill>
        <p:spPr>
          <a:xfrm>
            <a:off x="7465141" y="1908313"/>
            <a:ext cx="1403185" cy="139147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14868" y="78534"/>
            <a:ext cx="3285066" cy="1460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56074" y="1909579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036474" y="1909579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96274" y="1909579"/>
            <a:ext cx="1391652" cy="1391652"/>
          </a:xfrm>
          <a:prstGeom prst="rect">
            <a:avLst/>
          </a:prstGeom>
          <a:solidFill>
            <a:srgbClr val="00A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42665" y="3357311"/>
            <a:ext cx="5712252" cy="287146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6074" y="428049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96274" y="429768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75674" y="1909579"/>
            <a:ext cx="1391652" cy="1391652"/>
          </a:xfrm>
          <a:prstGeom prst="rect">
            <a:avLst/>
          </a:prstGeom>
          <a:solidFill>
            <a:srgbClr val="00A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15874" y="1909579"/>
            <a:ext cx="1391652" cy="1391652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246215" y="504302"/>
            <a:ext cx="2845327" cy="12277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r="26498" b="7701"/>
          <a:stretch/>
        </p:blipFill>
        <p:spPr>
          <a:xfrm>
            <a:off x="4596274" y="429768"/>
            <a:ext cx="1391652" cy="13916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40" y="2155404"/>
            <a:ext cx="956250" cy="9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75" y="2132820"/>
            <a:ext cx="731250" cy="978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7" y="2132820"/>
            <a:ext cx="742500" cy="956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50" y="2099154"/>
            <a:ext cx="832500" cy="9562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00" y="2177820"/>
            <a:ext cx="900000" cy="9112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16" y="595057"/>
            <a:ext cx="967500" cy="109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87654" y="631980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itchFamily="34" charset="0"/>
              </a:rPr>
              <a:t>1</a:t>
            </a:r>
            <a:endParaRPr lang="ru-RU" dirty="0"/>
          </a:p>
        </p:txBody>
      </p:sp>
      <p:sp>
        <p:nvSpPr>
          <p:cNvPr id="31" name="Подзаголовок 2"/>
          <p:cNvSpPr txBox="1">
            <a:spLocks/>
          </p:cNvSpPr>
          <p:nvPr/>
        </p:nvSpPr>
        <p:spPr>
          <a:xfrm>
            <a:off x="3419840" y="5280280"/>
            <a:ext cx="5419551" cy="11382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419840" y="3728876"/>
            <a:ext cx="5843843" cy="22267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b="1" dirty="0" smtClean="0">
                <a:solidFill>
                  <a:schemeClr val="bg1"/>
                </a:solidFill>
                <a:latin typeface="Open Sans Semibold" pitchFamily="34" charset="0"/>
              </a:rPr>
              <a:t>МАРКЕТИНГОВЫЕ ПРОГРАММЫ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9" r="13209" b="10322"/>
          <a:stretch/>
        </p:blipFill>
        <p:spPr>
          <a:xfrm>
            <a:off x="4590197" y="424753"/>
            <a:ext cx="1401169" cy="139494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2" t="4750" r="26453" b="16964"/>
          <a:stretch/>
        </p:blipFill>
        <p:spPr>
          <a:xfrm>
            <a:off x="284197" y="3389390"/>
            <a:ext cx="2807345" cy="287146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" t="1" r="361" b="35531"/>
          <a:stretch/>
        </p:blipFill>
        <p:spPr>
          <a:xfrm>
            <a:off x="293504" y="3405429"/>
            <a:ext cx="2803087" cy="28393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3288" b="54852"/>
          <a:stretch/>
        </p:blipFill>
        <p:spPr>
          <a:xfrm>
            <a:off x="6079751" y="595057"/>
            <a:ext cx="2788575" cy="10411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4" r="20370" b="4350"/>
          <a:stretch/>
        </p:blipFill>
        <p:spPr>
          <a:xfrm>
            <a:off x="4591878" y="417801"/>
            <a:ext cx="1401418" cy="14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594729" y="1175821"/>
            <a:ext cx="3736566" cy="3081969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40F4C-D677-4BC8-BEB2-D6C76E7E046B}" type="slidenum">
              <a:rPr lang="ru-RU" smtClean="0"/>
              <a:t>2</a:t>
            </a:fld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763017" y="1610888"/>
            <a:ext cx="470467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Обратиться в ГГМТ / ППТО на предмет возможности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Clr>
                <a:srgbClr val="0C77C3"/>
              </a:buClr>
            </a:pPr>
            <a:r>
              <a:rPr lang="ru-RU" sz="1400" dirty="0" smtClean="0">
                <a:latin typeface="Arial Narrow" panose="020B0606020202030204" pitchFamily="34" charset="0"/>
              </a:rPr>
              <a:t>установки </a:t>
            </a:r>
            <a:r>
              <a:rPr lang="ru-RU" sz="1400" dirty="0" smtClean="0">
                <a:latin typeface="Arial Narrow" panose="020B0606020202030204" pitchFamily="34" charset="0"/>
              </a:rPr>
              <a:t>ГБО</a:t>
            </a:r>
            <a:endParaRPr lang="ru-RU" sz="1400" dirty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Заключить договор  </a:t>
            </a:r>
            <a:r>
              <a:rPr lang="ru-RU" sz="1400" dirty="0">
                <a:latin typeface="Arial Narrow" panose="020B0606020202030204" pitchFamily="34" charset="0"/>
              </a:rPr>
              <a:t>поставки топлива </a:t>
            </a:r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арендой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Clr>
                <a:srgbClr val="0C77C3"/>
              </a:buClr>
            </a:pP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    </a:t>
            </a:r>
            <a:r>
              <a:rPr lang="ru-RU" sz="1400" dirty="0" smtClean="0">
                <a:latin typeface="Arial Narrow" panose="020B0606020202030204" pitchFamily="34" charset="0"/>
              </a:rPr>
              <a:t>ГБО </a:t>
            </a:r>
            <a:r>
              <a:rPr lang="ru-RU" sz="1400" dirty="0">
                <a:latin typeface="Arial Narrow" panose="020B0606020202030204" pitchFamily="34" charset="0"/>
              </a:rPr>
              <a:t>с условием </a:t>
            </a:r>
            <a:r>
              <a:rPr lang="ru-RU" sz="14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«</a:t>
            </a:r>
            <a:r>
              <a:rPr lang="ru-RU" sz="1400" dirty="0">
                <a:solidFill>
                  <a:srgbClr val="0C77C3"/>
                </a:solidFill>
                <a:latin typeface="Arial Narrow" panose="020B0606020202030204" pitchFamily="34" charset="0"/>
              </a:rPr>
              <a:t>Бери или плати аренду</a:t>
            </a:r>
            <a:r>
              <a:rPr lang="ru-RU" sz="14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»</a:t>
            </a:r>
            <a:endParaRPr lang="ru-RU" sz="1400" dirty="0">
              <a:solidFill>
                <a:srgbClr val="0C77C3"/>
              </a:solidFill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Заключить </a:t>
            </a:r>
            <a:r>
              <a:rPr lang="ru-RU" sz="1400" dirty="0">
                <a:latin typeface="Arial Narrow" panose="020B0606020202030204" pitchFamily="34" charset="0"/>
              </a:rPr>
              <a:t>трехсторонний договор на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  <a:buClr>
                <a:srgbClr val="0C77C3"/>
              </a:buClr>
            </a:pP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    </a:t>
            </a:r>
            <a:r>
              <a:rPr lang="ru-RU" sz="1400" dirty="0" smtClean="0">
                <a:latin typeface="Arial Narrow" panose="020B0606020202030204" pitchFamily="34" charset="0"/>
              </a:rPr>
              <a:t>приобретение </a:t>
            </a:r>
            <a:r>
              <a:rPr lang="ru-RU" sz="1400" dirty="0">
                <a:latin typeface="Arial Narrow" panose="020B0606020202030204" pitchFamily="34" charset="0"/>
              </a:rPr>
              <a:t>и монтаж ГБО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Установить ГБО </a:t>
            </a:r>
            <a:r>
              <a:rPr lang="ru-RU" sz="1400" dirty="0">
                <a:latin typeface="Arial Narrow" panose="020B0606020202030204" pitchFamily="34" charset="0"/>
              </a:rPr>
              <a:t>в </a:t>
            </a:r>
            <a:r>
              <a:rPr lang="ru-RU" sz="1400" dirty="0" smtClean="0">
                <a:latin typeface="Arial Narrow" panose="020B0606020202030204" pitchFamily="34" charset="0"/>
              </a:rPr>
              <a:t>ППТО, оплачивая </a:t>
            </a:r>
            <a:r>
              <a:rPr lang="ru-RU" sz="1400" dirty="0" smtClean="0">
                <a:latin typeface="Arial Narrow" panose="020B0606020202030204" pitchFamily="34" charset="0"/>
              </a:rPr>
              <a:t>только </a:t>
            </a:r>
          </a:p>
          <a:p>
            <a:pPr>
              <a:spcAft>
                <a:spcPts val="600"/>
              </a:spcAft>
              <a:buClr>
                <a:srgbClr val="0C77C3"/>
              </a:buClr>
            </a:pP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>    </a:t>
            </a:r>
            <a:r>
              <a:rPr lang="ru-RU" sz="1400" dirty="0" smtClean="0">
                <a:latin typeface="Arial Narrow" panose="020B0606020202030204" pitchFamily="34" charset="0"/>
              </a:rPr>
              <a:t>выполнение </a:t>
            </a:r>
            <a:r>
              <a:rPr lang="ru-RU" sz="1400" dirty="0" smtClean="0">
                <a:latin typeface="Arial Narrow" panose="020B0606020202030204" pitchFamily="34" charset="0"/>
              </a:rPr>
              <a:t>работ </a:t>
            </a: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 smtClean="0">
                <a:latin typeface="Arial Narrow" panose="020B0606020202030204" pitchFamily="34" charset="0"/>
              </a:rPr>
              <a:t>переоборудованию ТС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863362" y="393679"/>
            <a:ext cx="7092788" cy="13973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005CB9"/>
                </a:solidFill>
                <a:latin typeface="Open Sans Extrabold" pitchFamily="34" charset="0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21465" y="212997"/>
            <a:ext cx="58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«ПЕРВЫЙ РАЗ – ПЕРВЫЙ ГАЗ»</a:t>
            </a:r>
            <a:endParaRPr lang="ru-RU" sz="27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9772" y="5983553"/>
            <a:ext cx="79998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* Перечень и местоположение АГНКС размещены на сайте (</a:t>
            </a:r>
            <a:r>
              <a:rPr lang="en-US" sz="1000" dirty="0" smtClean="0">
                <a:solidFill>
                  <a:srgbClr val="4F81BD"/>
                </a:solidFill>
                <a:latin typeface="Arial Narrow" panose="020B0606020202030204" pitchFamily="34" charset="0"/>
                <a:hlinkClick r:id="rId2"/>
              </a:rPr>
              <a:t>www.gazprom-agnks.ru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) </a:t>
            </a:r>
          </a:p>
          <a:p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газомоторное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топливо»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оставляет за собой право вносить изменения в сроки и условия проведения маркетинговой программы без дополнительного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уведомления. Программа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не является публичной офертой.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509772" y="304816"/>
            <a:ext cx="1493698" cy="6445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55690" y="1181247"/>
            <a:ext cx="3831110" cy="415498"/>
          </a:xfrm>
          <a:prstGeom prst="rect">
            <a:avLst/>
          </a:prstGeom>
          <a:solidFill>
            <a:srgbClr val="0C77C3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74" y="1295776"/>
            <a:ext cx="37194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Стоимость аренды ГБО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включена в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природного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газа 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Срок аренды ГБО – 5 лет</a:t>
            </a:r>
            <a:endParaRPr lang="ru-RU" sz="15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695" y="2869422"/>
            <a:ext cx="3701389" cy="58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Составляется график обязательств по выборке КПГ за отчетный период (исходя из стоимости оборудования)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8686" y="2128369"/>
            <a:ext cx="33550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Транспорт должен заправляться на АГНКС сети «Газпром газомоторное топливо» </a:t>
            </a:r>
            <a:b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соблюдением условий договора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697" y="3637239"/>
            <a:ext cx="3701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По истечению срока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аренды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Участник выкупает ГБО за 2% от его первоначальной стоимости</a:t>
            </a: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rot="16200000" flipH="1">
            <a:off x="7611512" y="3000370"/>
            <a:ext cx="1161992" cy="634272"/>
          </a:xfrm>
          <a:prstGeom prst="curvedConnector3">
            <a:avLst>
              <a:gd name="adj1" fmla="val 50000"/>
            </a:avLst>
          </a:prstGeom>
          <a:ln w="28575">
            <a:solidFill>
              <a:srgbClr val="0C77C3"/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729" y="4484715"/>
            <a:ext cx="3736297" cy="1015663"/>
          </a:xfrm>
          <a:prstGeom prst="rect">
            <a:avLst/>
          </a:prstGeom>
          <a:solidFill>
            <a:srgbClr val="03AF8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Дополнительно участник может в течени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 3-х лет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получать ежегодное 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вознаграждение за размещение рекламных материалов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на авто по макетам от «Газпром газомоторное топливо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2633" y="1944898"/>
            <a:ext cx="13814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ln>
                  <a:solidFill>
                    <a:schemeClr val="bg1"/>
                  </a:solidFill>
                </a:ln>
                <a:solidFill>
                  <a:srgbClr val="0C77C3"/>
                </a:solidFill>
                <a:latin typeface="Arial Narrow" panose="020B0606020202030204" pitchFamily="34" charset="0"/>
              </a:rPr>
              <a:t>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5728" y="4085836"/>
            <a:ext cx="358063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При неисполнении обязательств по выборке КПГ выставляется аренда в размере 7 руб. без НДС </a:t>
            </a:r>
            <a:endParaRPr lang="ru-RU" sz="13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за </a:t>
            </a:r>
            <a:r>
              <a:rPr lang="ru-RU" sz="1300" dirty="0">
                <a:solidFill>
                  <a:schemeClr val="bg1"/>
                </a:solidFill>
                <a:latin typeface="Arial Narrow" panose="020B0606020202030204" pitchFamily="34" charset="0"/>
              </a:rPr>
              <a:t>каждый невыбранный за отчетный период м3 КПГ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855684" y="3951441"/>
            <a:ext cx="3831116" cy="853181"/>
          </a:xfrm>
          <a:prstGeom prst="rect">
            <a:avLst/>
          </a:prstGeom>
          <a:solidFill>
            <a:srgbClr val="0C7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white"/>
                </a:solidFill>
                <a:latin typeface="Arial Narrow" panose="020B0606020202030204" pitchFamily="34" charset="0"/>
              </a:rPr>
              <a:t>При неисполнении обязательств по выборке КПГ выставляется аренда в размере 7 руб. без НДС </a:t>
            </a:r>
          </a:p>
          <a:p>
            <a:pPr lvl="0" algn="just"/>
            <a:r>
              <a:rPr lang="ru-RU" sz="1400" dirty="0">
                <a:solidFill>
                  <a:prstClr val="white"/>
                </a:solidFill>
                <a:latin typeface="Arial Narrow" panose="020B0606020202030204" pitchFamily="34" charset="0"/>
              </a:rPr>
              <a:t>за каждый невыбранный за отчетный период м3 КПГ</a:t>
            </a:r>
            <a:endParaRPr lang="ru-RU" sz="1400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63017" y="4843951"/>
            <a:ext cx="3831116" cy="106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>
                <a:solidFill>
                  <a:srgbClr val="0C77C3"/>
                </a:solidFill>
                <a:latin typeface="Arial Narrow" panose="020B0606020202030204" pitchFamily="34" charset="0"/>
              </a:rPr>
              <a:t>По программе возможен перевод с СПГ на КПГ. </a:t>
            </a:r>
          </a:p>
          <a:p>
            <a:pPr lvl="0" algn="just"/>
            <a:r>
              <a:rPr lang="ru-RU" sz="1600" dirty="0">
                <a:solidFill>
                  <a:srgbClr val="0C77C3"/>
                </a:solidFill>
                <a:latin typeface="Arial Narrow" panose="020B0606020202030204" pitchFamily="34" charset="0"/>
              </a:rPr>
              <a:t>После переоборудования предусмотрена </a:t>
            </a:r>
          </a:p>
          <a:p>
            <a:pPr lvl="0" algn="just"/>
            <a:r>
              <a:rPr lang="ru-RU" sz="1600" dirty="0">
                <a:solidFill>
                  <a:srgbClr val="0C77C3"/>
                </a:solidFill>
                <a:latin typeface="Arial Narrow" panose="020B0606020202030204" pitchFamily="34" charset="0"/>
              </a:rPr>
              <a:t>скидка 10% от стелы</a:t>
            </a:r>
            <a:endParaRPr lang="ru-RU" sz="1600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840F4C-D677-4BC8-BEB2-D6C76E7E046B}" type="slidenum">
              <a:rPr lang="ru-RU" smtClean="0"/>
              <a:t>3</a:t>
            </a:fld>
            <a:endParaRPr lang="ru-RU" dirty="0"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693356" y="492448"/>
            <a:ext cx="7092788" cy="13973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005CB9"/>
                </a:solidFill>
                <a:latin typeface="Open Sans Extrabold" pitchFamily="34" charset="0"/>
                <a:ea typeface="+mj-ea"/>
                <a:cs typeface="+mj-cs"/>
              </a:defRPr>
            </a:lvl1pPr>
          </a:lstStyle>
          <a:p>
            <a:endParaRPr lang="en-US" b="1" dirty="0" smtClean="0"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1815" y="6183909"/>
            <a:ext cx="830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</a:t>
            </a:r>
            <a:r>
              <a:rPr lang="ru-RU" sz="10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без дополнительного </a:t>
            </a:r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уведомления. Программа не является публичной офертой.  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55023"/>
              </p:ext>
            </p:extLst>
          </p:nvPr>
        </p:nvGraphicFramePr>
        <p:xfrm>
          <a:off x="4517770" y="2693436"/>
          <a:ext cx="4221254" cy="3312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5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1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0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Тип транспортного средства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Вид транспортного средства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Лимит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КПГ на 1 ТС,</a:t>
                      </a:r>
                      <a:r>
                        <a:rPr lang="ru-RU" sz="1050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на который предоставляется ежемесячная</a:t>
                      </a:r>
                      <a:r>
                        <a:rPr lang="ru-RU" sz="1050" baseline="0" dirty="0" smtClean="0">
                          <a:effectLst/>
                          <a:latin typeface="Arial Narrow" panose="020B0606020202030204" pitchFamily="34" charset="0"/>
                        </a:rPr>
                        <a:t> скидка (м3)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Легковой автомобиль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Легкий коммерческий транспорт 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Автобус (категории М1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и 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М2)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1000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Автобус (категории М3) 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</a:rPr>
                        <a:t>1700</a:t>
                      </a:r>
                      <a:endParaRPr lang="ru-RU" sz="105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18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Грузовой автомобиль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Дооборудованные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2500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3500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Рефрижератор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Переоборудованные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0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Прицеп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Дооборудованные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ТС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1500</a:t>
                      </a:r>
                      <a:endParaRPr lang="ru-RU" sz="10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4416" y="253325"/>
            <a:ext cx="48607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«Первый раз – Первый газ</a:t>
            </a:r>
            <a:r>
              <a:rPr lang="en-US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 NEW</a:t>
            </a:r>
            <a:r>
              <a:rPr lang="ru-RU" sz="2400" b="1" dirty="0">
                <a:solidFill>
                  <a:srgbClr val="02A16F"/>
                </a:solidFill>
                <a:latin typeface="Neo Sans Cyr Medium" panose="020B0703000000000004" pitchFamily="34" charset="0"/>
              </a:rPr>
              <a:t>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5901" y="1242318"/>
            <a:ext cx="240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20%</a:t>
            </a:r>
            <a:endParaRPr lang="ru-RU" sz="8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0444" y="1368478"/>
            <a:ext cx="3296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составляет </a:t>
            </a:r>
          </a:p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скидка на КПГ</a:t>
            </a:r>
          </a:p>
          <a:p>
            <a:r>
              <a:rPr lang="ru-RU" sz="2000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по программе</a:t>
            </a:r>
            <a:endParaRPr lang="ru-RU" sz="2000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5891" y="4310140"/>
            <a:ext cx="3941879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Самостоятельно приобрести и установить газобаллонное оборудование в </a:t>
            </a:r>
            <a:r>
              <a:rPr lang="ru-RU" sz="1600" dirty="0">
                <a:latin typeface="Arial Narrow" panose="020B0606020202030204" pitchFamily="34" charset="0"/>
              </a:rPr>
              <a:t>ППТО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Заключить </a:t>
            </a:r>
            <a:r>
              <a:rPr lang="ru-RU" sz="1600" dirty="0">
                <a:latin typeface="Arial Narrow" panose="020B0606020202030204" pitchFamily="34" charset="0"/>
              </a:rPr>
              <a:t>договор поставки топлива </a:t>
            </a:r>
            <a:br>
              <a:rPr lang="ru-RU" sz="1600" dirty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с дополнительным соглашением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</a:rPr>
              <a:t>участие </a:t>
            </a:r>
            <a:r>
              <a:rPr lang="ru-RU" sz="1600" dirty="0" smtClean="0">
                <a:latin typeface="Arial Narrow" panose="020B0606020202030204" pitchFamily="34" charset="0"/>
              </a:rPr>
              <a:t>в маркетинговой программе</a:t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</a:rPr>
              <a:t>36 или 60 </a:t>
            </a:r>
            <a:r>
              <a:rPr lang="ru-RU" sz="1600" dirty="0" smtClean="0">
                <a:latin typeface="Arial Narrow" panose="020B0606020202030204" pitchFamily="34" charset="0"/>
              </a:rPr>
              <a:t>месяцев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7005" y="3864345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39172" y="1340451"/>
            <a:ext cx="429701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Транспорт должен заправляться по </a:t>
            </a:r>
            <a:r>
              <a:rPr lang="ru-RU" sz="1400" dirty="0">
                <a:latin typeface="Arial Narrow" panose="020B0606020202030204" pitchFamily="34" charset="0"/>
              </a:rPr>
              <a:t>топливным картам на </a:t>
            </a:r>
            <a:r>
              <a:rPr lang="ru-RU" sz="1400" dirty="0" smtClean="0">
                <a:latin typeface="Arial Narrow" panose="020B0606020202030204" pitchFamily="34" charset="0"/>
              </a:rPr>
              <a:t>объектах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В зависимости от типа переоборудованного ТС клиент получает скидку на лимитированный объём КПГ, который обновляется </a:t>
            </a:r>
            <a:r>
              <a:rPr lang="ru-RU" sz="1400" dirty="0" smtClean="0">
                <a:latin typeface="Arial Narrow" panose="020B0606020202030204" pitchFamily="34" charset="0"/>
              </a:rPr>
              <a:t>ежемесячно: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5891" y="2698903"/>
            <a:ext cx="3728271" cy="995737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25557" y="2700601"/>
            <a:ext cx="33550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Срок действия скидки:</a:t>
            </a:r>
          </a:p>
          <a:p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0 месяцев – для переоборудованных ТС;</a:t>
            </a:r>
          </a:p>
          <a:p>
            <a:r>
              <a:rPr lang="ru-RU" sz="15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36 месяцев – для дооборудованных ТС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23961" y="1219895"/>
            <a:ext cx="151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0C77C3"/>
                </a:solidFill>
                <a:latin typeface="Arial Narrow" panose="020B0606020202030204" pitchFamily="34" charset="0"/>
              </a:rPr>
              <a:t>!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4585723" y="2211078"/>
            <a:ext cx="4122275" cy="2216490"/>
          </a:xfrm>
          <a:prstGeom prst="rect">
            <a:avLst/>
          </a:prstGeom>
          <a:solidFill>
            <a:srgbClr val="DFF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0074" y="2211077"/>
            <a:ext cx="3799438" cy="2216491"/>
          </a:xfrm>
          <a:prstGeom prst="rect">
            <a:avLst/>
          </a:prstGeom>
          <a:solidFill>
            <a:srgbClr val="D2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8067" y="1578716"/>
            <a:ext cx="4122275" cy="553308"/>
          </a:xfrm>
          <a:prstGeom prst="rect">
            <a:avLst/>
          </a:prstGeom>
          <a:solidFill>
            <a:srgbClr val="0C7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121" y="1581359"/>
            <a:ext cx="3799438" cy="553308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C77C3"/>
              </a:solidFill>
            </a:endParaRPr>
          </a:p>
        </p:txBody>
      </p:sp>
      <p:sp>
        <p:nvSpPr>
          <p:cNvPr id="32" name="Подзаголовок 17"/>
          <p:cNvSpPr>
            <a:spLocks noGrp="1"/>
          </p:cNvSpPr>
          <p:nvPr/>
        </p:nvSpPr>
        <p:spPr>
          <a:xfrm>
            <a:off x="462954" y="3577491"/>
            <a:ext cx="3936563" cy="106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rgbClr val="005CB9"/>
                </a:solidFill>
                <a:latin typeface="Open San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121" y="1657769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В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регионах с наличием гос. субсидии: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7270" y="1666524"/>
            <a:ext cx="40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регионах с отсутствием гос. субсидии: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673" y="6183909"/>
            <a:ext cx="796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299963"/>
              </p:ext>
            </p:extLst>
          </p:nvPr>
        </p:nvGraphicFramePr>
        <p:xfrm>
          <a:off x="542673" y="4610830"/>
          <a:ext cx="3761886" cy="1436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84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1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8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Класс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Тип ТС</a:t>
                      </a:r>
                      <a:b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 (масса в снаряжённом состоянии/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масса без нагрузки, кг)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Стоимость аренды поверхности 1 ТС,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руб. без НДС*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3A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массой до 1800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24 300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массой от 1801 до 2499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30 600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от 2500 до 3499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Arial Narrow" panose="020B0606020202030204" pitchFamily="34" charset="0"/>
                        </a:rPr>
                        <a:t>37 800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71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ЛК, Автобусы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marL="48895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легкий коммерческий транспорт / пассажирский транспорт категории М1 и М2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43 200  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2FE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070052"/>
              </p:ext>
            </p:extLst>
          </p:nvPr>
        </p:nvGraphicFramePr>
        <p:xfrm>
          <a:off x="4578067" y="4610829"/>
          <a:ext cx="4129931" cy="1427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7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33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4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Класс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Тип ТС</a:t>
                      </a:r>
                      <a:b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</a:b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(масса в снаряжённом состоянии/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масса без нагрузки, кг)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Стоимость аренды поверхности </a:t>
                      </a:r>
                      <a:endParaRPr lang="ru-RU" sz="900" dirty="0" smtClean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1 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ТС, 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руб</a:t>
                      </a: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. без НДС*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до 1800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34 300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массой от 1801 до 2499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</a:rPr>
                        <a:t>40 600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29452" y="232899"/>
            <a:ext cx="58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</a:t>
            </a:r>
            <a:b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7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«ДОПОЛНИТЕЛЬНАЯ ВЫГОДА»</a:t>
            </a:r>
            <a:endParaRPr lang="ru-RU" sz="27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287" y="1153052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5121" y="2253315"/>
            <a:ext cx="37632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Установить ГБО в </a:t>
            </a:r>
            <a:r>
              <a:rPr lang="ru-RU" sz="1400" dirty="0">
                <a:latin typeface="Arial Narrow" panose="020B0606020202030204" pitchFamily="34" charset="0"/>
              </a:rPr>
              <a:t>ППТО </a:t>
            </a:r>
            <a:r>
              <a:rPr lang="ru-RU" sz="1400" dirty="0" smtClean="0">
                <a:latin typeface="Arial Narrow" panose="020B0606020202030204" pitchFamily="34" charset="0"/>
              </a:rPr>
              <a:t>в  </a:t>
            </a:r>
            <a:r>
              <a:rPr lang="ru-RU" sz="1400" dirty="0">
                <a:latin typeface="Arial Narrow" panose="020B0606020202030204" pitchFamily="34" charset="0"/>
              </a:rPr>
              <a:t>рамках программы государственного </a:t>
            </a:r>
            <a:r>
              <a:rPr lang="ru-RU" sz="1400" dirty="0" smtClean="0">
                <a:latin typeface="Arial Narrow" panose="020B0606020202030204" pitchFamily="34" charset="0"/>
              </a:rPr>
              <a:t>    субсидирования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Разместить рекламные материалы на авто по макетам от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Заключить договор аренды поверхности ТС с «Газпром газомоторное топливо»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63398" y="3744416"/>
            <a:ext cx="3763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dirty="0" smtClean="0">
                <a:solidFill>
                  <a:srgbClr val="03AF81"/>
                </a:solidFill>
                <a:latin typeface="Arial Narrow" panose="020B0606020202030204" pitchFamily="34" charset="0"/>
              </a:rPr>
              <a:t>Компания выплатит участнику </a:t>
            </a:r>
            <a:r>
              <a:rPr lang="ru-RU" altLang="ru-RU" sz="1600" i="1" dirty="0">
                <a:solidFill>
                  <a:srgbClr val="03AF81"/>
                </a:solidFill>
                <a:latin typeface="Arial Narrow" panose="020B0606020202030204" pitchFamily="34" charset="0"/>
              </a:rPr>
              <a:t>вознаграждение в </a:t>
            </a:r>
            <a:r>
              <a:rPr lang="ru-RU" altLang="ru-RU" sz="1600" i="1" dirty="0" smtClean="0">
                <a:solidFill>
                  <a:srgbClr val="03AF81"/>
                </a:solidFill>
                <a:latin typeface="Arial Narrow" panose="020B0606020202030204" pitchFamily="34" charset="0"/>
              </a:rPr>
              <a:t>течение 60 </a:t>
            </a:r>
            <a:r>
              <a:rPr lang="ru-RU" altLang="ru-RU" sz="1600" i="1" dirty="0">
                <a:solidFill>
                  <a:srgbClr val="03AF81"/>
                </a:solidFill>
                <a:latin typeface="Arial Narrow" panose="020B0606020202030204" pitchFamily="34" charset="0"/>
              </a:rPr>
              <a:t>дней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47270" y="2253314"/>
            <a:ext cx="37632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Установить комплект </a:t>
            </a:r>
            <a:r>
              <a:rPr lang="ru-RU" sz="1400" dirty="0">
                <a:latin typeface="Arial Narrow" panose="020B0606020202030204" pitchFamily="34" charset="0"/>
              </a:rPr>
              <a:t>ГБО </a:t>
            </a:r>
            <a:r>
              <a:rPr lang="ru-RU" sz="1400" dirty="0" err="1">
                <a:latin typeface="Arial Narrow" panose="020B0606020202030204" pitchFamily="34" charset="0"/>
              </a:rPr>
              <a:t>Bigas</a:t>
            </a:r>
            <a:r>
              <a:rPr lang="ru-RU" sz="1400" dirty="0">
                <a:latin typeface="Arial Narrow" panose="020B0606020202030204" pitchFamily="34" charset="0"/>
              </a:rPr>
              <a:t> в </a:t>
            </a:r>
            <a:r>
              <a:rPr lang="ru-RU" sz="1400" dirty="0" smtClean="0">
                <a:latin typeface="Arial Narrow" panose="020B0606020202030204" pitchFamily="34" charset="0"/>
              </a:rPr>
              <a:t>партнерских ППТО (</a:t>
            </a:r>
            <a:r>
              <a:rPr lang="en-US" sz="1400" dirty="0">
                <a:latin typeface="Arial Narrow" panose="020B0606020202030204" pitchFamily="34" charset="0"/>
                <a:hlinkClick r:id="rId3"/>
              </a:rPr>
              <a:t>https://</a:t>
            </a:r>
            <a:r>
              <a:rPr lang="en-US" sz="1400" dirty="0" smtClean="0">
                <a:latin typeface="Arial Narrow" panose="020B0606020202030204" pitchFamily="34" charset="0"/>
                <a:hlinkClick r:id="rId3"/>
              </a:rPr>
              <a:t>gazprom-agnks.ru/retool-where</a:t>
            </a:r>
            <a:r>
              <a:rPr lang="ru-RU" sz="1400" dirty="0" smtClean="0">
                <a:latin typeface="Arial Narrow" panose="020B0606020202030204" pitchFamily="34" charset="0"/>
              </a:rPr>
              <a:t>) </a:t>
            </a:r>
            <a:r>
              <a:rPr lang="en-US" sz="1400" dirty="0" smtClean="0">
                <a:latin typeface="Arial Narrow" panose="020B0606020202030204" pitchFamily="34" charset="0"/>
              </a:rPr>
              <a:t>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Разместить рекламные материалы на авто по макетам от «Газпром газомоторное топливо»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Заключить договор аренды поверхности ТС с «Газпром газомоторное топливо»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96014" y="3744011"/>
            <a:ext cx="3763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i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Компания выплатит участнику </a:t>
            </a:r>
            <a:r>
              <a:rPr lang="ru-RU" altLang="ru-RU" sz="1600" i="1" dirty="0">
                <a:solidFill>
                  <a:srgbClr val="0C77C3"/>
                </a:solidFill>
                <a:latin typeface="Arial Narrow" panose="020B0606020202030204" pitchFamily="34" charset="0"/>
              </a:rPr>
              <a:t>вознаграждение в </a:t>
            </a:r>
            <a:r>
              <a:rPr lang="ru-RU" altLang="ru-RU" sz="1600" i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течение 60 </a:t>
            </a:r>
            <a:r>
              <a:rPr lang="ru-RU" altLang="ru-RU" sz="1600" i="1" dirty="0">
                <a:solidFill>
                  <a:srgbClr val="0C77C3"/>
                </a:solidFill>
                <a:latin typeface="Arial Narrow" panose="020B0606020202030204" pitchFamily="34" charset="0"/>
              </a:rPr>
              <a:t>дней</a:t>
            </a:r>
          </a:p>
        </p:txBody>
      </p:sp>
    </p:spTree>
    <p:extLst>
      <p:ext uri="{BB962C8B-B14F-4D97-AF65-F5344CB8AC3E}">
        <p14:creationId xmlns:p14="http://schemas.microsoft.com/office/powerpoint/2010/main" val="22759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542673" y="3514156"/>
            <a:ext cx="3816698" cy="418281"/>
          </a:xfrm>
          <a:prstGeom prst="rect">
            <a:avLst/>
          </a:prstGeom>
          <a:solidFill>
            <a:srgbClr val="03A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дзаголовок 17"/>
          <p:cNvSpPr>
            <a:spLocks noGrp="1"/>
          </p:cNvSpPr>
          <p:nvPr/>
        </p:nvSpPr>
        <p:spPr>
          <a:xfrm>
            <a:off x="462954" y="3577491"/>
            <a:ext cx="3936563" cy="1063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rgbClr val="005CB9"/>
                </a:solidFill>
                <a:latin typeface="Open San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2673" y="6183909"/>
            <a:ext cx="79669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1567" y="315053"/>
            <a:ext cx="1537688" cy="789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18704" y="284597"/>
            <a:ext cx="572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физических лиц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««</a:t>
            </a:r>
            <a:r>
              <a:rPr lang="ru-RU" sz="2000" b="1" dirty="0" err="1">
                <a:solidFill>
                  <a:srgbClr val="02A16F"/>
                </a:solidFill>
                <a:latin typeface="Arial Narrow" panose="020B0606020202030204" pitchFamily="34" charset="0"/>
              </a:rPr>
              <a:t>EcoGas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 – экономия для Вас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!+»</a:t>
            </a:r>
            <a:endParaRPr lang="ru-RU" sz="20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873" y="868789"/>
            <a:ext cx="34042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14</a:t>
            </a:r>
            <a:r>
              <a:rPr lang="ru-RU" sz="72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руб. м3</a:t>
            </a:r>
            <a:endParaRPr lang="ru-RU" sz="72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5557" y="2506833"/>
            <a:ext cx="2832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Фиксированная цена на </a:t>
            </a:r>
            <a:r>
              <a:rPr lang="ru-RU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КПГ по программе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673" y="3495024"/>
            <a:ext cx="52199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638" y="4025631"/>
            <a:ext cx="3941879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Самостоятельно приобрести и установить газобаллонное оборудование в ППТО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Узаконить установленное ГБО в ГИБДД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Заполнить заявление на участие в МП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Получить бонусную карту в ППТО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87330" y="1886201"/>
            <a:ext cx="439076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Фиксированная цена действует только </a:t>
            </a:r>
            <a:r>
              <a:rPr lang="ru-RU" sz="1400" dirty="0" smtClean="0">
                <a:latin typeface="Arial Narrow" panose="020B0606020202030204" pitchFamily="34" charset="0"/>
              </a:rPr>
              <a:t>на собственных </a:t>
            </a:r>
            <a:r>
              <a:rPr lang="ru-RU" sz="1400" dirty="0" smtClean="0">
                <a:latin typeface="Arial Narrow" panose="020B0606020202030204" pitchFamily="34" charset="0"/>
              </a:rPr>
              <a:t>объектах </a:t>
            </a:r>
            <a:r>
              <a:rPr lang="ru-RU" sz="1400" dirty="0" smtClean="0">
                <a:latin typeface="Arial Narrow" panose="020B0606020202030204" pitchFamily="34" charset="0"/>
              </a:rPr>
              <a:t>ГГМТ (Стационарных)</a:t>
            </a:r>
          </a:p>
          <a:p>
            <a:pPr marL="180975" indent="-180975">
              <a:spcAft>
                <a:spcPts val="600"/>
              </a:spcAft>
              <a:buClr>
                <a:srgbClr val="0C77C3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 Narrow" panose="020B0606020202030204" pitchFamily="34" charset="0"/>
              </a:rPr>
              <a:t>Объём КПГ на который применяется фиксированная цена зависит от типа ТС, участвующего в программе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50375"/>
              </p:ext>
            </p:extLst>
          </p:nvPr>
        </p:nvGraphicFramePr>
        <p:xfrm>
          <a:off x="4798542" y="3222980"/>
          <a:ext cx="3851188" cy="23535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5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75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</a:t>
                      </a: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Тип</a:t>
                      </a:r>
                      <a:r>
                        <a:rPr lang="ru-RU" sz="900" baseline="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ТС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Объём</a:t>
                      </a:r>
                      <a:r>
                        <a:rPr lang="ru-RU" sz="900" baseline="0" dirty="0" smtClean="0">
                          <a:effectLst/>
                          <a:latin typeface="Arial Narrow" panose="020B0606020202030204" pitchFamily="34" charset="0"/>
                          <a:cs typeface="DIN Pro Cond Bold" panose="020B0806020101010102" pitchFamily="34" charset="-52"/>
                        </a:rPr>
                        <a:t> КПГ на который применяется специальная цена по программе</a:t>
                      </a:r>
                      <a:endParaRPr lang="ru-RU" sz="900" dirty="0">
                        <a:effectLst/>
                        <a:latin typeface="Arial Narrow" panose="020B0606020202030204" pitchFamily="34" charset="0"/>
                        <a:cs typeface="DIN Pro Cond Bold" panose="020B0806020101010102" pitchFamily="34" charset="-52"/>
                      </a:endParaRPr>
                    </a:p>
                  </a:txBody>
                  <a:tcPr marL="0" marR="0" marT="0" marB="0" anchor="ctr">
                    <a:solidFill>
                      <a:srgbClr val="0C7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6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Легковой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6 500 м3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1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Прочие*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10 000 м3</a:t>
                      </a:r>
                      <a:endParaRPr lang="ru-RU" sz="2000" b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DF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542673" y="5882237"/>
            <a:ext cx="79669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* Легко коммерческий транспорт (Максимальной массой до 3.5 тонн)</a:t>
            </a:r>
            <a:endParaRPr lang="ru-RU" sz="11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503" y="288324"/>
            <a:ext cx="1540475" cy="840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4752"/>
          <a:stretch/>
        </p:blipFill>
        <p:spPr>
          <a:xfrm>
            <a:off x="725557" y="380204"/>
            <a:ext cx="1493698" cy="644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8704" y="251821"/>
            <a:ext cx="572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</a:t>
            </a:r>
            <a:r>
              <a:rPr lang="ru-RU" sz="2000" b="1" dirty="0">
                <a:solidFill>
                  <a:srgbClr val="02A16F"/>
                </a:solidFill>
                <a:latin typeface="Arial Narrow" panose="020B0606020202030204" pitchFamily="34" charset="0"/>
              </a:rPr>
              <a:t>физических лиц</a:t>
            </a: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«Премиальная выгода 1.0»</a:t>
            </a:r>
            <a:endParaRPr lang="ru-RU" sz="20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933" y="923141"/>
            <a:ext cx="864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Экономия до </a:t>
            </a:r>
            <a:r>
              <a:rPr lang="ru-RU" sz="60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100% </a:t>
            </a:r>
            <a:r>
              <a:rPr lang="ru-RU" sz="28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на </a:t>
            </a:r>
            <a:r>
              <a:rPr lang="ru-RU" sz="28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переоборудование и комплект ГБО</a:t>
            </a:r>
            <a:endParaRPr lang="ru-RU" sz="28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815" y="2891197"/>
            <a:ext cx="7995601" cy="3354765"/>
          </a:xfrm>
          <a:prstGeom prst="rect">
            <a:avLst/>
          </a:prstGeom>
          <a:solidFill>
            <a:srgbClr val="03AF8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принять участие                                                    Условия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Обратиться в ППТО* и узнать                              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техническую возможность переоборудования 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Заключить трехсторонний договор между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Партнерским ППТО, Участником и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Обществом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на переоборудование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ТС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Установить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газобаллонное оборудование </a:t>
            </a:r>
          </a:p>
          <a:p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на ТС 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Заключить соглашение о рассрочке с 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«Газпром Газомоторное топливо» сроком на</a:t>
            </a: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5 лет</a:t>
            </a:r>
            <a:endParaRPr lang="ru-RU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44842" y="3277114"/>
            <a:ext cx="8435546" cy="2741"/>
          </a:xfrm>
          <a:prstGeom prst="line">
            <a:avLst/>
          </a:prstGeom>
          <a:ln w="25400" cap="rnd">
            <a:solidFill>
              <a:schemeClr val="accent3">
                <a:lumMod val="60000"/>
                <a:lumOff val="40000"/>
                <a:alpha val="93000"/>
              </a:schemeClr>
            </a:solidFill>
            <a:headEnd type="none"/>
            <a:tailEnd type="none"/>
          </a:ln>
          <a:effectLst>
            <a:outerShdw blurRad="3302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517745" y="2612161"/>
            <a:ext cx="6235" cy="3400474"/>
          </a:xfrm>
          <a:prstGeom prst="line">
            <a:avLst/>
          </a:prstGeom>
          <a:ln w="25400" cap="rnd">
            <a:solidFill>
              <a:schemeClr val="accent3">
                <a:lumMod val="60000"/>
                <a:lumOff val="40000"/>
                <a:alpha val="93000"/>
              </a:schemeClr>
            </a:solidFill>
            <a:bevel/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56123" y="3445097"/>
            <a:ext cx="3657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Заправляться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на АГНКС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Газпрома</a:t>
            </a:r>
          </a:p>
          <a:p>
            <a:endParaRPr lang="ru-RU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С каждой заправки 30%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от суммы </a:t>
            </a:r>
            <a:r>
              <a:rPr lang="ru-RU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идет в счет погашения </a:t>
            </a: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рассрочки</a:t>
            </a:r>
          </a:p>
          <a:p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Стоимость КПГ соответствует цене на стеле</a:t>
            </a:r>
          </a:p>
          <a:p>
            <a:endParaRPr lang="ru-RU" sz="1600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endParaRPr lang="ru-RU" sz="1600" dirty="0">
              <a:solidFill>
                <a:schemeClr val="accent3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933" y="6108659"/>
            <a:ext cx="92346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ООО </a:t>
            </a:r>
            <a:r>
              <a:rPr lang="ru-RU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«Газпром газомоторное топливо» оставляет за собой право вносить изменения в сроки и условия проведения маркетинговой </a:t>
            </a:r>
            <a:endParaRPr lang="ru-RU" sz="11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программы </a:t>
            </a:r>
            <a:r>
              <a:rPr lang="ru-RU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без дополнительного уведомления. Программа не является публичной офертой. </a:t>
            </a:r>
            <a:endParaRPr lang="ru-RU" sz="11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r>
              <a:rPr lang="ru-RU" sz="11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ППТО – Пункт по переоборудованию и техническому обслуживанию </a:t>
            </a:r>
            <a:endParaRPr lang="ru-RU" sz="1100" dirty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0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679301" y="2324055"/>
            <a:ext cx="2701830" cy="3885869"/>
          </a:xfrm>
        </p:spPr>
        <p:txBody>
          <a:bodyPr/>
          <a:lstStyle/>
          <a:p>
            <a:r>
              <a:rPr lang="ru-RU" sz="1300" dirty="0" smtClean="0"/>
              <a:t>В ППТО узнать техническую возможность установки газобаллонного </a:t>
            </a:r>
            <a:r>
              <a:rPr lang="ru-RU" sz="1300" dirty="0" smtClean="0"/>
              <a:t>оборудования</a:t>
            </a:r>
          </a:p>
          <a:p>
            <a:r>
              <a:rPr lang="ru-RU" sz="1300" dirty="0"/>
              <a:t>Заключить трехсторонний договор </a:t>
            </a:r>
            <a:r>
              <a:rPr lang="ru-RU" sz="1300" dirty="0" smtClean="0"/>
              <a:t>между </a:t>
            </a:r>
            <a:r>
              <a:rPr lang="ru-RU" sz="1300" dirty="0"/>
              <a:t>Партнерским ППТО, Участником и </a:t>
            </a:r>
            <a:r>
              <a:rPr lang="ru-RU" sz="1300" dirty="0" smtClean="0"/>
              <a:t>Обществом на </a:t>
            </a:r>
            <a:r>
              <a:rPr lang="ru-RU" sz="1300" dirty="0"/>
              <a:t>переоборудование ТС</a:t>
            </a:r>
          </a:p>
          <a:p>
            <a:r>
              <a:rPr lang="ru-RU" sz="1300" dirty="0" smtClean="0"/>
              <a:t>Установить газобаллонное  оборудование на ТС</a:t>
            </a:r>
          </a:p>
          <a:p>
            <a:r>
              <a:rPr lang="ru-RU" sz="1300" dirty="0" smtClean="0"/>
              <a:t>Самостоятельно </a:t>
            </a:r>
            <a:r>
              <a:rPr lang="ru-RU" sz="1300" dirty="0" smtClean="0"/>
              <a:t>оклеить ТС рекламными материалами </a:t>
            </a:r>
          </a:p>
          <a:p>
            <a:r>
              <a:rPr lang="ru-RU" sz="1300" dirty="0" smtClean="0"/>
              <a:t>Заключить соглашение о рассрочке с «Газпром Газомоторное топливо»</a:t>
            </a:r>
          </a:p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ctrTitle"/>
          </p:nvPr>
        </p:nvSpPr>
        <p:spPr>
          <a:xfrm>
            <a:off x="3126517" y="339675"/>
            <a:ext cx="61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МАРКЕТИНГОВАЯ ПРОГРАММА для юридических </a:t>
            </a:r>
            <a:r>
              <a:rPr lang="ru-RU" sz="1800" b="1" dirty="0">
                <a:solidFill>
                  <a:srgbClr val="02A16F"/>
                </a:solidFill>
                <a:latin typeface="Arial Narrow" panose="020B0606020202030204" pitchFamily="34" charset="0"/>
              </a:rPr>
              <a:t>лиц</a:t>
            </a:r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</a:br>
            <a:r>
              <a:rPr lang="ru-RU" sz="1800" b="1" dirty="0" smtClean="0">
                <a:solidFill>
                  <a:srgbClr val="02A16F"/>
                </a:solidFill>
                <a:latin typeface="Arial Narrow" panose="020B0606020202030204" pitchFamily="34" charset="0"/>
              </a:rPr>
              <a:t>«Премиальная выгода 2.0»</a:t>
            </a:r>
            <a:endParaRPr lang="ru-RU" sz="1800" b="1" dirty="0">
              <a:solidFill>
                <a:srgbClr val="02A16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57" y="1713412"/>
            <a:ext cx="257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Как принять участие в программе?</a:t>
            </a:r>
            <a:endParaRPr lang="ru-RU" sz="1600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3469" y="2514677"/>
            <a:ext cx="220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2A16F"/>
                </a:solidFill>
                <a:latin typeface="Arial Narrow" panose="020B0606020202030204" pitchFamily="34" charset="0"/>
                <a:ea typeface="+mj-ea"/>
                <a:cs typeface="+mj-cs"/>
              </a:rPr>
              <a:t>Условия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64" y="5077556"/>
            <a:ext cx="2939309" cy="1164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22768" y="4591037"/>
            <a:ext cx="287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Пример</a:t>
            </a:r>
            <a:r>
              <a:rPr lang="ru-RU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dirty="0" smtClean="0">
                <a:solidFill>
                  <a:srgbClr val="0C77C3"/>
                </a:solidFill>
                <a:latin typeface="Arial Narrow" panose="020B0606020202030204" pitchFamily="34" charset="0"/>
              </a:rPr>
              <a:t>оклейки</a:t>
            </a:r>
            <a:endParaRPr lang="ru-RU" b="1" dirty="0">
              <a:solidFill>
                <a:srgbClr val="0C77C3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3961" y="2974385"/>
            <a:ext cx="2522756" cy="2970044"/>
          </a:xfrm>
          <a:prstGeom prst="rect">
            <a:avLst/>
          </a:prstGeom>
          <a:solidFill>
            <a:srgbClr val="03AF8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FF0000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Программа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рассчитана на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1-2 календарных года</a:t>
            </a:r>
            <a:endParaRPr lang="ru-RU" sz="1300" dirty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Ежеквартально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присылать фотоматериалы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для подтверждения сохранности рекламных материалов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Ежеквартально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осуществлять подписание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акта зачета взаимных требований</a:t>
            </a:r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531" y="6209924"/>
            <a:ext cx="68363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3961" y="1365621"/>
            <a:ext cx="5047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Оклей свой автомобиль и получи оборудование бесплатно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48792" y="1236586"/>
            <a:ext cx="93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!</a:t>
            </a:r>
            <a:endParaRPr lang="ru-RU" sz="72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1393" y="2395107"/>
            <a:ext cx="2713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0C77C3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Типы ТС участвующие в программе: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5953" y="3100625"/>
            <a:ext cx="2600025" cy="1323439"/>
          </a:xfrm>
          <a:prstGeom prst="rect">
            <a:avLst/>
          </a:prstGeom>
          <a:solidFill>
            <a:srgbClr val="0092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Open Sans" pitchFamily="34" charset="0"/>
              </a:rPr>
              <a:t>Легковой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Open Sans" pitchFamily="34" charset="0"/>
              </a:rPr>
              <a:t>Легко коммерческий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FF"/>
                </a:solidFill>
                <a:latin typeface="Open Sans" pitchFamily="34" charset="0"/>
              </a:rPr>
              <a:t>Автобусы до 8 метров</a:t>
            </a:r>
            <a:endParaRPr lang="ru-RU" sz="1600" dirty="0">
              <a:solidFill>
                <a:srgbClr val="FFFFFF"/>
              </a:solidFill>
              <a:latin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41596" y="244154"/>
            <a:ext cx="5329194" cy="11922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92FF"/>
                </a:solidFill>
              </a:rPr>
              <a:t>Замена двигателя на газовый за счет ГГМТ</a:t>
            </a:r>
            <a:endParaRPr lang="ru-RU" sz="2800" b="1" dirty="0">
              <a:solidFill>
                <a:srgbClr val="0092FF"/>
              </a:solidFill>
            </a:endParaRPr>
          </a:p>
        </p:txBody>
      </p:sp>
      <p:sp>
        <p:nvSpPr>
          <p:cNvPr id="6" name="Текст 1"/>
          <p:cNvSpPr>
            <a:spLocks noGrp="1"/>
          </p:cNvSpPr>
          <p:nvPr>
            <p:ph idx="1"/>
          </p:nvPr>
        </p:nvSpPr>
        <p:spPr>
          <a:xfrm>
            <a:off x="782595" y="1659540"/>
            <a:ext cx="3893386" cy="2492990"/>
          </a:xfrm>
          <a:solidFill>
            <a:srgbClr val="0092FF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</a:rPr>
              <a:t>В </a:t>
            </a:r>
            <a:r>
              <a:rPr lang="ru-RU" sz="1300" dirty="0" smtClean="0">
                <a:solidFill>
                  <a:srgbClr val="FFFFFF"/>
                </a:solidFill>
              </a:rPr>
              <a:t>ППТО узнать техническую возможность </a:t>
            </a:r>
            <a:r>
              <a:rPr lang="ru-RU" sz="1300" dirty="0" err="1" smtClean="0">
                <a:solidFill>
                  <a:srgbClr val="FFFFFF"/>
                </a:solidFill>
              </a:rPr>
              <a:t>ремоторизации</a:t>
            </a:r>
            <a:endParaRPr lang="ru-RU" sz="1300" dirty="0" smtClean="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FFFFFF"/>
                </a:solidFill>
              </a:rPr>
              <a:t>Заключить трехсторонний договор </a:t>
            </a:r>
            <a:r>
              <a:rPr lang="ru-RU" sz="1300" dirty="0" smtClean="0">
                <a:solidFill>
                  <a:srgbClr val="FFFFFF"/>
                </a:solidFill>
              </a:rPr>
              <a:t>между </a:t>
            </a:r>
            <a:r>
              <a:rPr lang="ru-RU" sz="1300" dirty="0">
                <a:solidFill>
                  <a:srgbClr val="FFFFFF"/>
                </a:solidFill>
              </a:rPr>
              <a:t>Партнерским ППТО, Участником и </a:t>
            </a:r>
            <a:r>
              <a:rPr lang="ru-RU" sz="1300" dirty="0" smtClean="0">
                <a:solidFill>
                  <a:srgbClr val="FFFFFF"/>
                </a:solidFill>
              </a:rPr>
              <a:t>Обществом на покупку нового двигателя за счет ГГМТ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</a:rPr>
              <a:t>Оплатить работы по замене двигателя на моногазовый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300" dirty="0" smtClean="0">
                <a:solidFill>
                  <a:srgbClr val="FFFFFF"/>
                </a:solidFill>
              </a:rPr>
              <a:t>Заключить </a:t>
            </a:r>
            <a:r>
              <a:rPr lang="ru-RU" sz="1300" dirty="0" smtClean="0">
                <a:solidFill>
                  <a:srgbClr val="FFFFFF"/>
                </a:solidFill>
              </a:rPr>
              <a:t>соглашение о рассрочке с «Газпром Газомоторное топливо»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83604" y="1659540"/>
            <a:ext cx="3391986" cy="2492990"/>
          </a:xfrm>
          <a:prstGeom prst="rect">
            <a:avLst/>
          </a:prstGeom>
          <a:solidFill>
            <a:srgbClr val="03AF8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1300" dirty="0" smtClean="0">
              <a:solidFill>
                <a:srgbClr val="FF0000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Заправляться на АГНКС Газпрома</a:t>
            </a:r>
          </a:p>
          <a:p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Погашение долга происходит автоматически при заправке КПГ на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объектах </a:t>
            </a: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Общества. 20 % от суммы заправки идет в счет </a:t>
            </a:r>
            <a:r>
              <a:rPr lang="ru-RU" sz="1300" dirty="0" smtClean="0">
                <a:solidFill>
                  <a:srgbClr val="FFFFFF"/>
                </a:solidFill>
                <a:latin typeface="Open Sans" pitchFamily="34" charset="0"/>
              </a:rPr>
              <a:t>погашения рассрочки.</a:t>
            </a:r>
          </a:p>
          <a:p>
            <a:endParaRPr lang="ru-RU" sz="1300" dirty="0" smtClean="0">
              <a:solidFill>
                <a:srgbClr val="FFFFFF"/>
              </a:solidFill>
              <a:latin typeface="Open Sans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FFFFFF"/>
                </a:solidFill>
                <a:latin typeface="Open Sans" pitchFamily="34" charset="0"/>
              </a:rPr>
              <a:t>Стоимость КПГ соответствует цене на стеле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6368" y="4375635"/>
            <a:ext cx="30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92FF"/>
                </a:solidFill>
              </a:rPr>
              <a:t>Наглядная экономия</a:t>
            </a:r>
            <a:endParaRPr lang="ru-RU" b="1" dirty="0">
              <a:solidFill>
                <a:srgbClr val="0092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8432" y="6306747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B050"/>
                </a:solidFill>
                <a:latin typeface="Arial Narrow" panose="020B0606020202030204" pitchFamily="34" charset="0"/>
              </a:rPr>
              <a:t>ООО «Газпром газомоторное топливо» оставляет за собой право вносить изменения в сроки и условия проведения маркетинговой программы без дополнительного уведомления. Программа не является публичной офертой.   </a:t>
            </a:r>
            <a:endParaRPr lang="ru-RU" sz="11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0" y="4839608"/>
            <a:ext cx="8452022" cy="8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0" y="453635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БЛАГОДАРИМ ЗА ВНИМАНИЕ!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C:\Users\Slushev-DE\SlushevDE\ГГМТ\ПМГФ\Форум 2011-2014\2014\Интерактивные материалы\слайды\фла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94" y="1800230"/>
            <a:ext cx="5928305" cy="25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123" y="196645"/>
            <a:ext cx="3431458" cy="10225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D6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" id="{BEB91C5A-91C8-4430-A313-25183A9370EF}" vid="{DA434962-C8BD-40C1-A7AC-ACE0A5F6C201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37431</TotalTime>
  <Words>1125</Words>
  <Application>Microsoft Office PowerPoint</Application>
  <PresentationFormat>Экран (4:3)</PresentationFormat>
  <Paragraphs>200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Arial</vt:lpstr>
      <vt:lpstr>Arial Narrow</vt:lpstr>
      <vt:lpstr>Calibri</vt:lpstr>
      <vt:lpstr>DIN Pro Cond Bold</vt:lpstr>
      <vt:lpstr>Neo Sans Cyr Medium</vt:lpstr>
      <vt:lpstr>Open Sans</vt:lpstr>
      <vt:lpstr>Open Sans Extrabold</vt:lpstr>
      <vt:lpstr>Open Sans Light</vt:lpstr>
      <vt:lpstr>Open Sans Semibold</vt:lpstr>
      <vt:lpstr>Roboto Light</vt:lpstr>
      <vt:lpstr>Times New Roman</vt:lpstr>
      <vt:lpstr>Wingdings</vt:lpstr>
      <vt:lpstr>Тема1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МАРКЕТИНГОВАЯ ПРОГРАММА для юридических лиц «Премиальная выгода 2.0»</vt:lpstr>
      <vt:lpstr>Замена двигателя на газовый за счет ГГМТ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Тавдидишвили Александр Евгеньевич</dc:creator>
  <cp:lastModifiedBy>Васильев Андрей Сергеевич</cp:lastModifiedBy>
  <cp:revision>464</cp:revision>
  <cp:lastPrinted>2023-01-24T12:38:04Z</cp:lastPrinted>
  <dcterms:created xsi:type="dcterms:W3CDTF">2018-09-25T16:20:06Z</dcterms:created>
  <dcterms:modified xsi:type="dcterms:W3CDTF">2023-06-01T07:24:12Z</dcterms:modified>
</cp:coreProperties>
</file>